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7.svg" ContentType="image/svg+xml"/>
  <Override PartName="/ppt/media/image41.svg" ContentType="image/svg+xml"/>
  <Override PartName="/ppt/media/image46.svg" ContentType="image/svg+xml"/>
  <Override PartName="/ppt/media/image6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9" r:id="rId2"/>
    <p:sldMasterId id="2147483749" r:id="rId3"/>
  </p:sldMasterIdLst>
  <p:notesMasterIdLst>
    <p:notesMasterId r:id="rId13"/>
  </p:notesMasterIdLst>
  <p:handoutMasterIdLst>
    <p:handoutMasterId r:id="rId14"/>
  </p:handoutMasterIdLst>
  <p:sldIdLst>
    <p:sldId id="12615" r:id="rId4"/>
    <p:sldId id="12616" r:id="rId5"/>
    <p:sldId id="2147377231" r:id="rId6"/>
    <p:sldId id="5860" r:id="rId7"/>
    <p:sldId id="11918" r:id="rId8"/>
    <p:sldId id="2147380784" r:id="rId9"/>
    <p:sldId id="2147380788" r:id="rId10"/>
    <p:sldId id="2147380901" r:id="rId11"/>
    <p:sldId id="2147380899"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ra M. Yassin" initials="YMY" lastIdx="3" clrIdx="0">
    <p:extLst>
      <p:ext uri="{19B8F6BF-5375-455C-9EA6-DF929625EA0E}">
        <p15:presenceInfo xmlns:p15="http://schemas.microsoft.com/office/powerpoint/2012/main" userId="S-1-5-21-1262527252-1741299384-2742646464-8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2799"/>
    <a:srgbClr val="7030A0"/>
    <a:srgbClr val="F2F7FC"/>
    <a:srgbClr val="00B8ED"/>
    <a:srgbClr val="F2C1DD"/>
    <a:srgbClr val="00B0E1"/>
    <a:srgbClr val="7D49C7"/>
    <a:srgbClr val="475FAB"/>
    <a:srgbClr val="1E21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02D6F-3D5D-427F-9F07-605414D8CC2D}" v="1" dt="2024-09-26T15:55:46.2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39E352-C122-90F1-96B9-95A939E719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363699-E587-1A5A-82BD-C421C70548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F61F30-A459-466D-8C63-349D158D63E3}" type="datetimeFigureOut">
              <a:rPr lang="en-US" smtClean="0"/>
              <a:t>10/5/24</a:t>
            </a:fld>
            <a:endParaRPr lang="en-US"/>
          </a:p>
        </p:txBody>
      </p:sp>
      <p:sp>
        <p:nvSpPr>
          <p:cNvPr id="4" name="Footer Placeholder 3">
            <a:extLst>
              <a:ext uri="{FF2B5EF4-FFF2-40B4-BE49-F238E27FC236}">
                <a16:creationId xmlns:a16="http://schemas.microsoft.com/office/drawing/2014/main" id="{07802E72-DE5F-2E5D-1FBD-3CA06C93CC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EA349A-9930-1C2C-E693-43E3C779E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B9F0A4-6472-4023-AD5C-C5B1295D281E}" type="slidenum">
              <a:rPr lang="en-US" smtClean="0"/>
              <a:t>‹#›</a:t>
            </a:fld>
            <a:endParaRPr lang="en-US"/>
          </a:p>
        </p:txBody>
      </p:sp>
    </p:spTree>
    <p:extLst>
      <p:ext uri="{BB962C8B-B14F-4D97-AF65-F5344CB8AC3E}">
        <p14:creationId xmlns:p14="http://schemas.microsoft.com/office/powerpoint/2010/main" val="353304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7982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image" Target="../media/image28.emf"/><Relationship Id="rId4" Type="http://schemas.openxmlformats.org/officeDocument/2006/relationships/image" Target="../media/image16.png"/><Relationship Id="rId5" Type="http://schemas.openxmlformats.org/officeDocument/2006/relationships/image" Target="../media/image17.svg"/></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image" Target="../media/image29.jpeg"/></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image" Target="../media/image28.emf"/><Relationship Id="rId4" Type="http://schemas.openxmlformats.org/officeDocument/2006/relationships/image" Target="../media/image3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41.svg"/><Relationship Id="rId4" Type="http://schemas.openxmlformats.org/officeDocument/2006/relationships/image" Target="../media/image42.png"/></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3.xml"/><Relationship Id="rId3" Type="http://schemas.openxmlformats.org/officeDocument/2006/relationships/image" Target="../media/image28.emf"/><Relationship Id="rId4" Type="http://schemas.openxmlformats.org/officeDocument/2006/relationships/image" Target="../media/image40.png"/><Relationship Id="rId5" Type="http://schemas.openxmlformats.org/officeDocument/2006/relationships/image" Target="../media/image41.svg"/><Relationship Id="rId6"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3.xml"/><Relationship Id="rId3" Type="http://schemas.openxmlformats.org/officeDocument/2006/relationships/image" Target="../media/image4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12.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A7B11B-2BB7-DAEE-208A-9C9159860A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الشريحة الاساسية">
    <p:spTree>
      <p:nvGrpSpPr>
        <p:cNvPr id="1" name=""/>
        <p:cNvGrpSpPr/>
        <p:nvPr/>
      </p:nvGrpSpPr>
      <p:grpSpPr>
        <a:xfrm>
          <a:off x="0" y="0"/>
          <a:ext cx="0" cy="0"/>
          <a:chOff x="0" y="0"/>
          <a:chExt cx="0" cy="0"/>
        </a:xfrm>
      </p:grpSpPr>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bg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bg1"/>
              </a:solidFill>
              <a:latin typeface="Sakkal Majalla" panose="02000000000000000000" pitchFamily="2" charset="-78"/>
              <a:cs typeface="Sakkal Majalla" panose="02000000000000000000" pitchFamily="2" charset="-78"/>
            </a:endParaRPr>
          </a:p>
        </p:txBody>
      </p:sp>
      <p:pic>
        <p:nvPicPr>
          <p:cNvPr id="71" name="Picture 70">
            <a:extLst>
              <a:ext uri="{FF2B5EF4-FFF2-40B4-BE49-F238E27FC236}">
                <a16:creationId xmlns:a16="http://schemas.microsoft.com/office/drawing/2014/main" id="{A22B7A77-0B08-E514-B68A-F27A7DEF3F78}"/>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l="35508" r="35832"/>
          <a:stretch/>
        </p:blipFill>
        <p:spPr>
          <a:xfrm>
            <a:off x="-101600" y="0"/>
            <a:ext cx="3494176" cy="6858000"/>
          </a:xfrm>
          <a:prstGeom prst="rect">
            <a:avLst/>
          </a:prstGeom>
        </p:spPr>
      </p:pic>
    </p:spTree>
    <p:custDataLst>
      <p:tags r:id="rId1"/>
    </p:custDataLst>
    <p:extLst>
      <p:ext uri="{BB962C8B-B14F-4D97-AF65-F5344CB8AC3E}">
        <p14:creationId xmlns:p14="http://schemas.microsoft.com/office/powerpoint/2010/main" val="213081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الشريحة الاساسية">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4488B232-B405-C3BE-FFD9-08E992739F38}"/>
              </a:ext>
            </a:extLst>
          </p:cNvPr>
          <p:cNvSpPr>
            <a:spLocks noGrp="1"/>
          </p:cNvSpPr>
          <p:nvPr>
            <p:ph type="body" sz="quarter" idx="11" hasCustomPrompt="1"/>
          </p:nvPr>
        </p:nvSpPr>
        <p:spPr>
          <a:xfrm>
            <a:off x="334784" y="551915"/>
            <a:ext cx="9338273" cy="584771"/>
          </a:xfrm>
          <a:ln w="12700">
            <a:miter lim="400000"/>
          </a:ln>
        </p:spPr>
        <p:txBody>
          <a:bodyPr lIns="0" tIns="0" rIns="0" bIns="0" anchor="ctr" anchorCtr="0">
            <a:noAutofit/>
          </a:bodyPr>
          <a:lstStyle>
            <a:lvl1pPr marL="249088" marR="0" indent="-90900" algn="l" defTabSz="914400" rtl="0"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7" name="Picture 6">
            <a:extLst>
              <a:ext uri="{FF2B5EF4-FFF2-40B4-BE49-F238E27FC236}">
                <a16:creationId xmlns:a16="http://schemas.microsoft.com/office/drawing/2014/main" id="{507E336E-8292-44B4-BC48-E927AA5738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616" y="0"/>
            <a:ext cx="6108700" cy="139700"/>
          </a:xfrm>
          <a:prstGeom prst="rect">
            <a:avLst/>
          </a:prstGeom>
        </p:spPr>
      </p:pic>
      <p:pic>
        <p:nvPicPr>
          <p:cNvPr id="10" name="Picture 9">
            <a:extLst>
              <a:ext uri="{FF2B5EF4-FFF2-40B4-BE49-F238E27FC236}">
                <a16:creationId xmlns:a16="http://schemas.microsoft.com/office/drawing/2014/main" id="{D78F9C1E-9D39-F23A-92E9-A2F7210E39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72642" y="286240"/>
            <a:ext cx="412145" cy="515181"/>
          </a:xfrm>
          <a:prstGeom prst="rect">
            <a:avLst/>
          </a:prstGeom>
        </p:spPr>
      </p:pic>
      <p:pic>
        <p:nvPicPr>
          <p:cNvPr id="11" name="Picture 10">
            <a:extLst>
              <a:ext uri="{FF2B5EF4-FFF2-40B4-BE49-F238E27FC236}">
                <a16:creationId xmlns:a16="http://schemas.microsoft.com/office/drawing/2014/main" id="{AEF5263E-96D0-2723-8D0C-3E1538CA3E1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66409" y="6335585"/>
            <a:ext cx="12059183" cy="364288"/>
          </a:xfrm>
          <a:prstGeom prst="rect">
            <a:avLst/>
          </a:prstGeom>
        </p:spPr>
      </p:pic>
      <p:sp>
        <p:nvSpPr>
          <p:cNvPr id="12" name="TextBox 2">
            <a:extLst>
              <a:ext uri="{FF2B5EF4-FFF2-40B4-BE49-F238E27FC236}">
                <a16:creationId xmlns:a16="http://schemas.microsoft.com/office/drawing/2014/main" id="{7BFE65AF-1D84-DEFE-E19E-9FA9F4DD2503}"/>
              </a:ext>
            </a:extLst>
          </p:cNvPr>
          <p:cNvSpPr txBox="1"/>
          <p:nvPr userDrawn="1"/>
        </p:nvSpPr>
        <p:spPr>
          <a:xfrm flipH="1">
            <a:off x="11315611" y="6335585"/>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69241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624262" y="551915"/>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13" name="Picture 12">
            <a:extLst>
              <a:ext uri="{FF2B5EF4-FFF2-40B4-BE49-F238E27FC236}">
                <a16:creationId xmlns:a16="http://schemas.microsoft.com/office/drawing/2014/main" id="{0F863674-2077-8449-7911-0137BEAA8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0185" y="0"/>
            <a:ext cx="6108700" cy="139700"/>
          </a:xfrm>
          <a:prstGeom prst="rect">
            <a:avLst/>
          </a:prstGeom>
        </p:spPr>
      </p:pic>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pic>
        <p:nvPicPr>
          <p:cNvPr id="19" name="Picture 18">
            <a:extLst>
              <a:ext uri="{FF2B5EF4-FFF2-40B4-BE49-F238E27FC236}">
                <a16:creationId xmlns:a16="http://schemas.microsoft.com/office/drawing/2014/main" id="{568050E9-54AB-8109-7D39-10B93C424F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409" y="6335585"/>
            <a:ext cx="12059183" cy="364288"/>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pic>
        <p:nvPicPr>
          <p:cNvPr id="2" name="Graphic 1">
            <a:extLst>
              <a:ext uri="{FF2B5EF4-FFF2-40B4-BE49-F238E27FC236}">
                <a16:creationId xmlns:a16="http://schemas.microsoft.com/office/drawing/2014/main" id="{83304B4A-873E-0EBC-3E74-2DA12774B8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5220" y="1079852"/>
            <a:ext cx="11621558" cy="4882580"/>
          </a:xfrm>
          <a:prstGeom prst="rect">
            <a:avLst/>
          </a:prstGeom>
        </p:spPr>
      </p:pic>
    </p:spTree>
    <p:custDataLst>
      <p:tags r:id="rId1"/>
    </p:custDataLst>
    <p:extLst>
      <p:ext uri="{BB962C8B-B14F-4D97-AF65-F5344CB8AC3E}">
        <p14:creationId xmlns:p14="http://schemas.microsoft.com/office/powerpoint/2010/main" val="265775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488D0-946B-8562-D51A-5E2729BB589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369121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22038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9210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67691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860227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1344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Light" panose="020B0303020203050203" pitchFamily="34" charset="-78"/>
                <a:cs typeface="DIN Next LT Arabic Light" panose="020B0303020203050203" pitchFamily="34" charset="-78"/>
              </a:rPr>
              <a:t>مستقبل رقمي بطموح وطني</a:t>
            </a:r>
            <a:endParaRPr lang="en-US" sz="900">
              <a:solidFill>
                <a:schemeClr val="accent2"/>
              </a:solidFill>
              <a:latin typeface="DIN Next LT Arabic Light" panose="020B0303020203050203" pitchFamily="34" charset="-78"/>
              <a:cs typeface="DIN Next LT Arabic Light" panose="020B0303020203050203" pitchFamily="34" charset="-78"/>
            </a:endParaRPr>
          </a:p>
        </p:txBody>
      </p:sp>
      <p:pic>
        <p:nvPicPr>
          <p:cNvPr id="4" name="Picture 3">
            <a:extLst>
              <a:ext uri="{FF2B5EF4-FFF2-40B4-BE49-F238E27FC236}">
                <a16:creationId xmlns:a16="http://schemas.microsoft.com/office/drawing/2014/main" id="{382F393B-097D-479A-508A-A372666936BF}"/>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544227" y="299493"/>
            <a:ext cx="1326314" cy="422883"/>
          </a:xfrm>
          <a:prstGeom prst="rect">
            <a:avLst/>
          </a:prstGeom>
        </p:spPr>
      </p:pic>
    </p:spTree>
    <p:custDataLst>
      <p:tags r:id="rId1"/>
    </p:custDataLst>
    <p:extLst>
      <p:ext uri="{BB962C8B-B14F-4D97-AF65-F5344CB8AC3E}">
        <p14:creationId xmlns:p14="http://schemas.microsoft.com/office/powerpoint/2010/main" val="200531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3859" y="858533"/>
            <a:ext cx="2609941" cy="832155"/>
          </a:xfrm>
          <a:prstGeom prst="rect">
            <a:avLst/>
          </a:prstGeom>
        </p:spPr>
      </p:pic>
    </p:spTree>
    <p:extLst>
      <p:ext uri="{BB962C8B-B14F-4D97-AF65-F5344CB8AC3E}">
        <p14:creationId xmlns:p14="http://schemas.microsoft.com/office/powerpoint/2010/main" val="366259400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 y="0"/>
            <a:ext cx="12192133" cy="6858000"/>
          </a:xfrm>
          <a:prstGeom prst="rect">
            <a:avLst/>
          </a:prstGeom>
        </p:spPr>
      </p:pic>
    </p:spTree>
    <p:extLst>
      <p:ext uri="{BB962C8B-B14F-4D97-AF65-F5344CB8AC3E}">
        <p14:creationId xmlns:p14="http://schemas.microsoft.com/office/powerpoint/2010/main" val="34952906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latin typeface="DIN Next LT Arabic Light" panose="020B0303020203050203" pitchFamily="34" charset="-78"/>
                <a:cs typeface="DIN Next LT Arabic Light" panose="020B0303020203050203" pitchFamily="34" charset="-78"/>
              </a:rPr>
              <a:t>مستقبل رقمي بطموح وطني</a:t>
            </a:r>
            <a:endParaRPr lang="en-US" sz="1000">
              <a:solidFill>
                <a:schemeClr val="accent3"/>
              </a:solidFill>
              <a:latin typeface="DIN Next LT Arabic Light" panose="020B0303020203050203" pitchFamily="34" charset="-78"/>
              <a:cs typeface="DIN Next LT Arabic Light" panose="020B0303020203050203" pitchFamily="34" charset="-78"/>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3356465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الشريحة الاساسية">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B964421-D546-4FCF-7AFC-6D84A5B440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7" y="113737"/>
            <a:ext cx="9338273" cy="442052"/>
          </a:xfrm>
          <a:ln w="12700">
            <a:miter lim="400000"/>
          </a:ln>
        </p:spPr>
        <p:txBody>
          <a:bodyPr lIns="0" tIns="0" rIns="0" bIns="0" anchor="ctr" anchorCtr="0">
            <a:noAutofit/>
          </a:bodyPr>
          <a:lstStyle>
            <a:lvl1pPr marL="202384" marR="0" indent="-73856" algn="r" defTabSz="742950" rtl="1" fontAlgn="auto" latinLnBrk="0" hangingPunct="1">
              <a:lnSpc>
                <a:spcPct val="90000"/>
              </a:lnSpc>
              <a:spcBef>
                <a:spcPts val="0"/>
              </a:spcBef>
              <a:spcAft>
                <a:spcPts val="0"/>
              </a:spcAft>
              <a:buClrTx/>
              <a:buSzPct val="100000"/>
              <a:buFont typeface="Arial"/>
              <a:buNone/>
              <a:tabLst/>
              <a:defRPr kumimoji="0" lang="en-US" sz="1200" b="1" i="0" u="none" strike="noStrike"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465634" lvl="0" indent="-278606"/>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512830" y="6379658"/>
            <a:ext cx="503335" cy="230832"/>
          </a:xfrm>
          <a:prstGeom prst="rect">
            <a:avLst/>
          </a:prstGeom>
          <a:noFill/>
        </p:spPr>
        <p:txBody>
          <a:bodyPr wrap="square" rtlCol="0">
            <a:spAutoFit/>
          </a:bodyPr>
          <a:lstStyle/>
          <a:p>
            <a:pPr marL="0" algn="ctr" defTabSz="309538" rtl="1" eaLnBrk="1" latinLnBrk="0" hangingPunct="1"/>
            <a:fld id="{056CDBF2-DE0E-B84F-8A7C-8D6402511B30}" type="slidenum">
              <a:rPr lang="en-US" sz="900" b="1" smtClean="0">
                <a:solidFill>
                  <a:schemeClr val="bg1"/>
                </a:solidFill>
                <a:latin typeface="Tajawal" panose="00000500000000000000" pitchFamily="2" charset="-78"/>
                <a:cs typeface="Tajawal" panose="00000500000000000000" pitchFamily="2" charset="-78"/>
              </a:rPr>
              <a:pPr marL="0" algn="ctr" defTabSz="309538" rtl="1" eaLnBrk="1" latinLnBrk="0" hangingPunct="1"/>
              <a:t>‹#›</a:t>
            </a:fld>
            <a:endParaRPr lang="en-US" sz="900" b="1">
              <a:solidFill>
                <a:schemeClr val="bg1"/>
              </a:solidFill>
              <a:latin typeface="Tajawal" panose="00000500000000000000" pitchFamily="2" charset="-78"/>
              <a:cs typeface="Tajawal" panose="00000500000000000000" pitchFamily="2" charset="-78"/>
            </a:endParaRPr>
          </a:p>
        </p:txBody>
      </p:sp>
      <p:sp>
        <p:nvSpPr>
          <p:cNvPr id="14" name="Text Placeholder 13">
            <a:extLst>
              <a:ext uri="{FF2B5EF4-FFF2-40B4-BE49-F238E27FC236}">
                <a16:creationId xmlns:a16="http://schemas.microsoft.com/office/drawing/2014/main" id="{7B050401-579F-4639-8E9B-F349D1424F64}"/>
              </a:ext>
            </a:extLst>
          </p:cNvPr>
          <p:cNvSpPr>
            <a:spLocks noGrp="1"/>
          </p:cNvSpPr>
          <p:nvPr>
            <p:ph type="body" sz="quarter" idx="13"/>
          </p:nvPr>
        </p:nvSpPr>
        <p:spPr>
          <a:xfrm>
            <a:off x="395288" y="760289"/>
            <a:ext cx="11511490" cy="5573020"/>
          </a:xfrm>
        </p:spPr>
        <p:txBody>
          <a:bodyPr>
            <a:normAutofit/>
          </a:bodyPr>
          <a:lstStyle>
            <a:lvl1pPr marL="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1pPr>
            <a:lvl2pPr marL="37147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2pPr>
            <a:lvl3pPr marL="74295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3pPr>
            <a:lvl4pPr marL="111442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4pPr>
            <a:lvl5pPr marL="148590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73B34CC1-E0B9-49B4-9F1E-AE291485E987}"/>
              </a:ext>
            </a:extLst>
          </p:cNvPr>
          <p:cNvSpPr txBox="1"/>
          <p:nvPr userDrawn="1"/>
        </p:nvSpPr>
        <p:spPr>
          <a:xfrm>
            <a:off x="8363343" y="6495075"/>
            <a:ext cx="3543435" cy="320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742950" rtl="1" eaLnBrk="1" fontAlgn="auto" latinLnBrk="0" hangingPunct="1">
              <a:lnSpc>
                <a:spcPct val="80000"/>
              </a:lnSpc>
              <a:spcBef>
                <a:spcPts val="0"/>
              </a:spcBef>
              <a:spcAft>
                <a:spcPts val="0"/>
              </a:spcAft>
              <a:buClrTx/>
              <a:buSzPct val="100000"/>
              <a:buFont typeface="Arial"/>
              <a:buNone/>
              <a:tabLst/>
              <a:defRPr/>
            </a:pPr>
            <a:r>
              <a:rPr kumimoji="0" lang="ar-SA" sz="900" b="1" i="0" u="none" strike="noStrike" kern="0" cap="none" spc="0" normalizeH="0" baseline="0" noProof="0">
                <a:ln>
                  <a:noFill/>
                </a:ln>
                <a:solidFill>
                  <a:schemeClr val="bg1">
                    <a:lumMod val="65000"/>
                  </a:schemeClr>
                </a:solidFill>
                <a:effectLst/>
                <a:uLnTx/>
                <a:uFillTx/>
                <a:latin typeface="Tajawal" panose="00000500000000000000" pitchFamily="2" charset="-78"/>
                <a:ea typeface="Calibri"/>
                <a:cs typeface="Tajawal" panose="00000500000000000000" pitchFamily="2" charset="-78"/>
                <a:sym typeface="Calibri"/>
              </a:rPr>
              <a:t>مشروع تطوير وإطلاق منصة متكاملة لإدارة الاستراتيجية ومؤشرات الأداء والمشاريع</a:t>
            </a:r>
          </a:p>
        </p:txBody>
      </p:sp>
    </p:spTree>
    <p:custDataLst>
      <p:tags r:id="rId1"/>
    </p:custDataLst>
    <p:extLst>
      <p:ext uri="{BB962C8B-B14F-4D97-AF65-F5344CB8AC3E}">
        <p14:creationId xmlns:p14="http://schemas.microsoft.com/office/powerpoint/2010/main" val="301107471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kern="1200" cap="none" spc="0" normalizeH="0" baseline="0" dirty="0">
                <a:ln>
                  <a:noFill/>
                </a:ln>
                <a:solidFill>
                  <a:schemeClr val="accent5"/>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pic>
        <p:nvPicPr>
          <p:cNvPr id="13" name="Picture 12">
            <a:extLst>
              <a:ext uri="{FF2B5EF4-FFF2-40B4-BE49-F238E27FC236}">
                <a16:creationId xmlns:a16="http://schemas.microsoft.com/office/drawing/2014/main" id="{A498DEF8-B288-C6AE-B308-FC9C34327C07}"/>
              </a:ext>
            </a:extLst>
          </p:cNvPr>
          <p:cNvPicPr>
            <a:picLocks noChangeAspect="1"/>
          </p:cNvPicPr>
          <p:nvPr userDrawn="1"/>
        </p:nvPicPr>
        <p:blipFill>
          <a:blip r:embed="rId4"/>
          <a:stretch>
            <a:fillRect/>
          </a:stretch>
        </p:blipFill>
        <p:spPr>
          <a:xfrm>
            <a:off x="285221" y="469141"/>
            <a:ext cx="1352296" cy="304267"/>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8371643" y="6260793"/>
            <a:ext cx="363769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JO" sz="800" b="1">
                <a:solidFill>
                  <a:srgbClr val="13152D"/>
                </a:solidFill>
                <a:latin typeface="Sakkal Majalla" panose="02000000000000000000" pitchFamily="2" charset="-78"/>
                <a:cs typeface="Sakkal Majalla" panose="02000000000000000000" pitchFamily="2" charset="-78"/>
              </a:rPr>
              <a:t>خبرات فريقنا التقني –المستقبل الرقمي </a:t>
            </a:r>
            <a:endParaRPr lang="en-US" sz="700" b="1">
              <a:solidFill>
                <a:schemeClr val="accent3"/>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146373205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9071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5" name="Picture 4" descr="A white background with red lines&#10;&#10;Description automatically generated">
            <a:extLst>
              <a:ext uri="{FF2B5EF4-FFF2-40B4-BE49-F238E27FC236}">
                <a16:creationId xmlns:a16="http://schemas.microsoft.com/office/drawing/2014/main" id="{C10542B2-A6AF-F7C8-EED9-B326C2580A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FBB31DD1-5824-6819-1FE5-CA150C41FD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88" y="90779"/>
            <a:ext cx="1853929" cy="400540"/>
          </a:xfrm>
          <a:prstGeom prst="rect">
            <a:avLst/>
          </a:prstGeom>
        </p:spPr>
      </p:pic>
      <p:sp>
        <p:nvSpPr>
          <p:cNvPr id="10" name="Text Placeholder 9">
            <a:extLst>
              <a:ext uri="{FF2B5EF4-FFF2-40B4-BE49-F238E27FC236}">
                <a16:creationId xmlns:a16="http://schemas.microsoft.com/office/drawing/2014/main" id="{0CCBC907-4CD2-926A-99FB-4FDB4F3DF2EC}"/>
              </a:ext>
            </a:extLst>
          </p:cNvPr>
          <p:cNvSpPr>
            <a:spLocks noGrp="1"/>
          </p:cNvSpPr>
          <p:nvPr>
            <p:ph type="body" sz="quarter" idx="10" hasCustomPrompt="1"/>
          </p:nvPr>
        </p:nvSpPr>
        <p:spPr>
          <a:xfrm>
            <a:off x="2149670" y="82551"/>
            <a:ext cx="9622255" cy="406063"/>
          </a:xfrm>
        </p:spPr>
        <p:txBody>
          <a:bodyPr anchor="ctr" anchorCtr="0">
            <a:noAutofit/>
          </a:bodyPr>
          <a:lstStyle>
            <a:lvl1pPr marL="0" indent="0" algn="r" rtl="1">
              <a:buNone/>
              <a:defRPr sz="1100" b="1">
                <a:solidFill>
                  <a:schemeClr val="accent5">
                    <a:lumMod val="75000"/>
                  </a:schemeClr>
                </a:solidFill>
                <a:latin typeface="Tajawal" panose="00000500000000000000" pitchFamily="2" charset="-78"/>
                <a:cs typeface="Tajawal" panose="00000500000000000000" pitchFamily="2" charset="-78"/>
              </a:defRPr>
            </a:lvl1pPr>
            <a:lvl2pPr marL="457200" indent="0" algn="r" rtl="1">
              <a:buNone/>
              <a:defRPr sz="1400" b="1">
                <a:latin typeface="Tajawal" panose="00000500000000000000" pitchFamily="2" charset="-78"/>
                <a:cs typeface="Tajawal" panose="00000500000000000000" pitchFamily="2" charset="-78"/>
              </a:defRPr>
            </a:lvl2pPr>
            <a:lvl3pPr marL="914400" indent="0" algn="r" rtl="1">
              <a:buNone/>
              <a:defRPr sz="1400" b="1">
                <a:latin typeface="Tajawal" panose="00000500000000000000" pitchFamily="2" charset="-78"/>
                <a:cs typeface="Tajawal" panose="00000500000000000000" pitchFamily="2" charset="-78"/>
              </a:defRPr>
            </a:lvl3pPr>
            <a:lvl4pPr marL="1371600" indent="0" algn="r" rtl="1">
              <a:buNone/>
              <a:defRPr sz="1400" b="1">
                <a:latin typeface="Tajawal" panose="00000500000000000000" pitchFamily="2" charset="-78"/>
                <a:cs typeface="Tajawal" panose="00000500000000000000" pitchFamily="2" charset="-78"/>
              </a:defRPr>
            </a:lvl4pPr>
            <a:lvl5pPr marL="1828800" indent="0" algn="r" rtl="1">
              <a:buNone/>
              <a:defRPr sz="1400" b="1">
                <a:latin typeface="Tajawal" panose="00000500000000000000" pitchFamily="2" charset="-78"/>
                <a:cs typeface="Tajawal" panose="00000500000000000000" pitchFamily="2" charset="-78"/>
              </a:defRPr>
            </a:lvl5pPr>
          </a:lstStyle>
          <a:p>
            <a:pPr lvl="0"/>
            <a:r>
              <a:rPr lang="ar-SA"/>
              <a:t>العنوان</a:t>
            </a:r>
            <a:endParaRPr lang="en-US"/>
          </a:p>
        </p:txBody>
      </p:sp>
      <p:cxnSp>
        <p:nvCxnSpPr>
          <p:cNvPr id="12" name="Straight Connector 11">
            <a:extLst>
              <a:ext uri="{FF2B5EF4-FFF2-40B4-BE49-F238E27FC236}">
                <a16:creationId xmlns:a16="http://schemas.microsoft.com/office/drawing/2014/main" id="{0002FE2A-50E6-B117-DE26-4D7B9400F615}"/>
              </a:ext>
            </a:extLst>
          </p:cNvPr>
          <p:cNvCxnSpPr>
            <a:cxnSpLocks/>
          </p:cNvCxnSpPr>
          <p:nvPr userDrawn="1"/>
        </p:nvCxnSpPr>
        <p:spPr>
          <a:xfrm flipH="1">
            <a:off x="7049653" y="488613"/>
            <a:ext cx="4722272" cy="0"/>
          </a:xfrm>
          <a:prstGeom prst="line">
            <a:avLst/>
          </a:prstGeom>
          <a:ln w="28575">
            <a:solidFill>
              <a:srgbClr val="CE1481"/>
            </a:solidFill>
            <a:tailEnd type="diamon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57104038-12DF-F41D-D906-193AEBD65D65}"/>
              </a:ext>
            </a:extLst>
          </p:cNvPr>
          <p:cNvSpPr>
            <a:spLocks noGrp="1"/>
          </p:cNvSpPr>
          <p:nvPr>
            <p:ph type="body" sz="quarter" idx="11"/>
          </p:nvPr>
        </p:nvSpPr>
        <p:spPr>
          <a:xfrm>
            <a:off x="500185" y="581025"/>
            <a:ext cx="11271739" cy="5665788"/>
          </a:xfrm>
        </p:spPr>
        <p:txBody>
          <a:bodyPr>
            <a:normAutofit/>
          </a:bodyPr>
          <a:lstStyle>
            <a:lvl1pPr marL="0" indent="0" algn="justLow" rtl="1">
              <a:lnSpc>
                <a:spcPct val="150000"/>
              </a:lnSpc>
              <a:spcBef>
                <a:spcPts val="0"/>
              </a:spcBef>
              <a:buNone/>
              <a:defRPr sz="1000" b="1">
                <a:latin typeface="Tajawal" panose="00000500000000000000" pitchFamily="2" charset="-78"/>
                <a:cs typeface="Tajawal" panose="00000500000000000000" pitchFamily="2" charset="-78"/>
              </a:defRPr>
            </a:lvl1pPr>
            <a:lvl2pPr marL="457200" indent="0" algn="justLow" rtl="1">
              <a:lnSpc>
                <a:spcPct val="150000"/>
              </a:lnSpc>
              <a:spcBef>
                <a:spcPts val="0"/>
              </a:spcBef>
              <a:buNone/>
              <a:defRPr sz="1000" b="1">
                <a:latin typeface="Tajawal" panose="00000500000000000000" pitchFamily="2" charset="-78"/>
                <a:cs typeface="Tajawal" panose="00000500000000000000" pitchFamily="2" charset="-78"/>
              </a:defRPr>
            </a:lvl2pPr>
            <a:lvl3pPr marL="914400" indent="0" algn="justLow" rtl="1">
              <a:lnSpc>
                <a:spcPct val="150000"/>
              </a:lnSpc>
              <a:spcBef>
                <a:spcPts val="0"/>
              </a:spcBef>
              <a:buNone/>
              <a:defRPr sz="1000" b="1">
                <a:latin typeface="Tajawal" panose="00000500000000000000" pitchFamily="2" charset="-78"/>
                <a:cs typeface="Tajawal" panose="00000500000000000000" pitchFamily="2" charset="-78"/>
              </a:defRPr>
            </a:lvl3pPr>
            <a:lvl4pPr marL="1371600" indent="0" algn="justLow" rtl="1">
              <a:lnSpc>
                <a:spcPct val="150000"/>
              </a:lnSpc>
              <a:spcBef>
                <a:spcPts val="0"/>
              </a:spcBef>
              <a:buNone/>
              <a:defRPr sz="1000" b="1">
                <a:latin typeface="Tajawal" panose="00000500000000000000" pitchFamily="2" charset="-78"/>
                <a:cs typeface="Tajawal" panose="00000500000000000000" pitchFamily="2" charset="-78"/>
              </a:defRPr>
            </a:lvl4pPr>
            <a:lvl5pPr marL="1828800" indent="0" algn="justLow" rtl="1">
              <a:lnSpc>
                <a:spcPct val="150000"/>
              </a:lnSpc>
              <a:spcBef>
                <a:spcPts val="0"/>
              </a:spcBef>
              <a:buNone/>
              <a:defRPr sz="1000" b="1">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a:extLst>
              <a:ext uri="{FF2B5EF4-FFF2-40B4-BE49-F238E27FC236}">
                <a16:creationId xmlns:a16="http://schemas.microsoft.com/office/drawing/2014/main" id="{80FF7990-33BC-5744-97CB-9460DAE81517}"/>
              </a:ext>
            </a:extLst>
          </p:cNvPr>
          <p:cNvSpPr>
            <a:spLocks noGrp="1"/>
          </p:cNvSpPr>
          <p:nvPr>
            <p:ph type="sldNum" sz="quarter" idx="12"/>
          </p:nvPr>
        </p:nvSpPr>
        <p:spPr>
          <a:xfrm>
            <a:off x="714449" y="6243339"/>
            <a:ext cx="453674" cy="337260"/>
          </a:xfrm>
        </p:spPr>
        <p:txBody>
          <a:bodyPr/>
          <a:lstStyle>
            <a:lvl1pPr algn="ctr">
              <a:defRPr sz="900" b="1">
                <a:latin typeface="Tajawal" panose="00000500000000000000" pitchFamily="2" charset="-78"/>
                <a:cs typeface="Tajawal" panose="00000500000000000000" pitchFamily="2" charset="-78"/>
              </a:defRPr>
            </a:lvl1pPr>
          </a:lstStyle>
          <a:p>
            <a:fld id="{F0BBE30A-DDD8-4A18-990E-2A7E2A6B6849}" type="slidenum">
              <a:rPr lang="en-US" smtClean="0"/>
              <a:pPr/>
              <a:t>‹#›</a:t>
            </a:fld>
            <a:endParaRPr lang="en-US"/>
          </a:p>
        </p:txBody>
      </p:sp>
    </p:spTree>
    <p:extLst>
      <p:ext uri="{BB962C8B-B14F-4D97-AF65-F5344CB8AC3E}">
        <p14:creationId xmlns:p14="http://schemas.microsoft.com/office/powerpoint/2010/main" val="27109790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85E5F-7D28-D04B-8AFE-F48E1B89EB7A}"/>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6CF1425-A2A4-4040-BDDC-247F1A068362}"/>
              </a:ext>
            </a:extLst>
          </p:cNvPr>
          <p:cNvPicPr>
            <a:picLocks noChangeAspect="1"/>
          </p:cNvPicPr>
          <p:nvPr userDrawn="1"/>
        </p:nvPicPr>
        <p:blipFill>
          <a:blip r:embed="rId3"/>
          <a:srcRect/>
          <a:stretch/>
        </p:blipFill>
        <p:spPr>
          <a:xfrm>
            <a:off x="0" y="4982369"/>
            <a:ext cx="12192000" cy="1943099"/>
          </a:xfrm>
          <a:prstGeom prst="rect">
            <a:avLst/>
          </a:prstGeom>
        </p:spPr>
      </p:pic>
    </p:spTree>
    <p:extLst>
      <p:ext uri="{BB962C8B-B14F-4D97-AF65-F5344CB8AC3E}">
        <p14:creationId xmlns:p14="http://schemas.microsoft.com/office/powerpoint/2010/main" val="1672675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426058"/>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cxnSp>
        <p:nvCxnSpPr>
          <p:cNvPr id="3" name="Straight Connector 2">
            <a:extLst>
              <a:ext uri="{FF2B5EF4-FFF2-40B4-BE49-F238E27FC236}">
                <a16:creationId xmlns:a16="http://schemas.microsoft.com/office/drawing/2014/main" id="{F09843A9-7AF9-497F-7C5B-77335337E9F8}"/>
              </a:ext>
            </a:extLst>
          </p:cNvPr>
          <p:cNvCxnSpPr>
            <a:cxnSpLocks/>
          </p:cNvCxnSpPr>
          <p:nvPr userDrawn="1"/>
        </p:nvCxnSpPr>
        <p:spPr>
          <a:xfrm flipH="1">
            <a:off x="4316012" y="924866"/>
            <a:ext cx="7590767" cy="0"/>
          </a:xfrm>
          <a:prstGeom prst="line">
            <a:avLst/>
          </a:prstGeom>
          <a:ln w="381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24252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9250"/>
            <a:ext cx="12192000" cy="6858000"/>
          </a:xfrm>
          <a:prstGeom prst="rect">
            <a:avLst/>
          </a:prstGeom>
        </p:spPr>
      </p:pic>
    </p:spTree>
    <p:extLst>
      <p:ext uri="{BB962C8B-B14F-4D97-AF65-F5344CB8AC3E}">
        <p14:creationId xmlns:p14="http://schemas.microsoft.com/office/powerpoint/2010/main" val="245099285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6" name="Picture 5">
            <a:extLst>
              <a:ext uri="{FF2B5EF4-FFF2-40B4-BE49-F238E27FC236}">
                <a16:creationId xmlns:a16="http://schemas.microsoft.com/office/drawing/2014/main" id="{40EC53C7-631F-967A-5FF0-6D9BE6F06302}"/>
              </a:ext>
            </a:extLst>
          </p:cNvPr>
          <p:cNvPicPr>
            <a:picLocks noChangeAspect="1"/>
          </p:cNvPicPr>
          <p:nvPr userDrawn="1"/>
        </p:nvPicPr>
        <p:blipFill>
          <a:blip r:embed="rId5"/>
          <a:stretch>
            <a:fillRect/>
          </a:stretch>
        </p:blipFill>
        <p:spPr>
          <a:xfrm>
            <a:off x="298100" y="137767"/>
            <a:ext cx="1476911" cy="334248"/>
          </a:xfrm>
          <a:prstGeom prst="rect">
            <a:avLst/>
          </a:prstGeom>
        </p:spPr>
      </p:pic>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panose="020B0503020203050203" pitchFamily="34" charset="-78"/>
                <a:cs typeface="DIN Next LT Arabic" panose="020B0503020203050203" pitchFamily="34" charset="-78"/>
              </a:rPr>
              <a:t>مستقبل رقمي بطموح وطني</a:t>
            </a:r>
            <a:endParaRPr lang="en-US" sz="900">
              <a:solidFill>
                <a:schemeClr val="accent2"/>
              </a:solidFill>
              <a:latin typeface="DIN Next LT Arabic" panose="020B0503020203050203" pitchFamily="34" charset="-78"/>
              <a:cs typeface="DIN Next LT Arabic" panose="020B0503020203050203" pitchFamily="34" charset="-78"/>
            </a:endParaRPr>
          </a:p>
        </p:txBody>
      </p:sp>
    </p:spTree>
    <p:custDataLst>
      <p:tags r:id="rId1"/>
    </p:custDataLst>
    <p:extLst>
      <p:ext uri="{BB962C8B-B14F-4D97-AF65-F5344CB8AC3E}">
        <p14:creationId xmlns:p14="http://schemas.microsoft.com/office/powerpoint/2010/main" val="320904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247" y="0"/>
            <a:ext cx="12169505"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561879" y="2311969"/>
            <a:ext cx="2791921" cy="890178"/>
          </a:xfrm>
          <a:prstGeom prst="rect">
            <a:avLst/>
          </a:prstGeom>
        </p:spPr>
      </p:pic>
    </p:spTree>
    <p:extLst>
      <p:ext uri="{BB962C8B-B14F-4D97-AF65-F5344CB8AC3E}">
        <p14:creationId xmlns:p14="http://schemas.microsoft.com/office/powerpoint/2010/main" val="360577867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537501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فاصل انجليزي">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AC4D85-3AE5-C74C-D3BC-4BB8DC41AE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93470096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صفحة محتوى عربي">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78AEE-E519-DDB2-0BA1-E832DBC428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DEA2190-9839-B207-F7EF-4288BA113A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F0F0512B-D36F-6564-6E38-393683573836}"/>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
        <p:nvSpPr>
          <p:cNvPr id="5" name="TextBox 4">
            <a:extLst>
              <a:ext uri="{FF2B5EF4-FFF2-40B4-BE49-F238E27FC236}">
                <a16:creationId xmlns:a16="http://schemas.microsoft.com/office/drawing/2014/main" id="{F99A171F-BF1B-8507-0565-38EA76CD62C7}"/>
              </a:ext>
            </a:extLst>
          </p:cNvPr>
          <p:cNvSpPr txBox="1"/>
          <p:nvPr userDrawn="1"/>
        </p:nvSpPr>
        <p:spPr>
          <a:xfrm>
            <a:off x="7921486" y="6405312"/>
            <a:ext cx="374667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rtl="1">
              <a:defRPr/>
            </a:pPr>
            <a:r>
              <a:rPr lang="ar-SA" sz="1000" b="1">
                <a:solidFill>
                  <a:schemeClr val="tx1">
                    <a:lumMod val="50000"/>
                    <a:lumOff val="50000"/>
                  </a:schemeClr>
                </a:solidFill>
                <a:latin typeface="Sakkal Majalla" panose="02000000000000000000" pitchFamily="2" charset="-78"/>
                <a:cs typeface="Sakkal Majalla" panose="02000000000000000000" pitchFamily="2" charset="-78"/>
              </a:rPr>
              <a:t>تشغيل إدارة خدمات تكنولوجيا المعلومات وتجديد التراخيص بمشروع الملك عبدالعزيز</a:t>
            </a:r>
            <a:r>
              <a:rPr lang="en-US" sz="1000" b="1">
                <a:solidFill>
                  <a:schemeClr val="tx1">
                    <a:lumMod val="50000"/>
                    <a:lumOff val="50000"/>
                  </a:schemeClr>
                </a:solidFill>
                <a:latin typeface="Sakkal Majalla" panose="02000000000000000000" pitchFamily="2" charset="-78"/>
                <a:cs typeface="Sakkal Majalla" panose="02000000000000000000" pitchFamily="2" charset="-78"/>
              </a:rPr>
              <a:t> </a:t>
            </a:r>
            <a:r>
              <a:rPr lang="ar-SA" sz="1000" b="1">
                <a:solidFill>
                  <a:schemeClr val="tx1">
                    <a:lumMod val="50000"/>
                    <a:lumOff val="50000"/>
                  </a:schemeClr>
                </a:solidFill>
                <a:latin typeface="Sakkal Majalla" panose="02000000000000000000" pitchFamily="2" charset="-78"/>
                <a:cs typeface="Sakkal Majalla" panose="02000000000000000000" pitchFamily="2" charset="-78"/>
              </a:rPr>
              <a:t>للنقل العام</a:t>
            </a:r>
          </a:p>
        </p:txBody>
      </p:sp>
    </p:spTree>
    <p:extLst>
      <p:ext uri="{BB962C8B-B14F-4D97-AF65-F5344CB8AC3E}">
        <p14:creationId xmlns:p14="http://schemas.microsoft.com/office/powerpoint/2010/main" val="232315584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9A61A01-1644-CBF0-005E-510E6C959397}"/>
              </a:ext>
            </a:extLst>
          </p:cNvPr>
          <p:cNvSpPr txBox="1"/>
          <p:nvPr userDrawn="1"/>
        </p:nvSpPr>
        <p:spPr>
          <a:xfrm>
            <a:off x="285222" y="6187523"/>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3" cy="323280"/>
          </a:xfrm>
          <a:prstGeom prst="rect">
            <a:avLst/>
          </a:prstGeom>
        </p:spPr>
      </p:pic>
      <p:pic>
        <p:nvPicPr>
          <p:cNvPr id="4" name="Picture 1">
            <a:extLst>
              <a:ext uri="{FF2B5EF4-FFF2-40B4-BE49-F238E27FC236}">
                <a16:creationId xmlns:a16="http://schemas.microsoft.com/office/drawing/2014/main" id="{1FAA9DC2-37D2-DE19-8480-1FEE4740AD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AAB8375-123F-9793-9AB9-500E8BE127B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BD47C0E2-391C-1B43-EF98-63993C1C40F9}"/>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Tree>
    <p:custDataLst>
      <p:tags r:id="rId1"/>
    </p:custDataLst>
    <p:extLst>
      <p:ext uri="{BB962C8B-B14F-4D97-AF65-F5344CB8AC3E}">
        <p14:creationId xmlns:p14="http://schemas.microsoft.com/office/powerpoint/2010/main" val="21841844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D1E28-DABE-C0AF-DEFC-58C3B1C5004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60710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680" y="27570"/>
            <a:ext cx="12124640" cy="6820110"/>
          </a:xfrm>
          <a:prstGeom prst="rect">
            <a:avLst/>
          </a:prstGeom>
        </p:spPr>
      </p:pic>
    </p:spTree>
    <p:extLst>
      <p:ext uri="{BB962C8B-B14F-4D97-AF65-F5344CB8AC3E}">
        <p14:creationId xmlns:p14="http://schemas.microsoft.com/office/powerpoint/2010/main" val="21545824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9250"/>
            <a:ext cx="12192000" cy="6858000"/>
          </a:xfrm>
          <a:prstGeom prst="rect">
            <a:avLst/>
          </a:prstGeom>
        </p:spPr>
      </p:pic>
      <p:pic>
        <p:nvPicPr>
          <p:cNvPr id="4" name="Picture 3">
            <a:extLst>
              <a:ext uri="{FF2B5EF4-FFF2-40B4-BE49-F238E27FC236}">
                <a16:creationId xmlns:a16="http://schemas.microsoft.com/office/drawing/2014/main" id="{77BEA121-6C8B-774F-2FD2-FA8434857DE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0242727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4329550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13115143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الشريحة الاساسية">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FE9575-4134-97CF-B3D2-242E63BFCC1A}"/>
              </a:ext>
            </a:extLst>
          </p:cNvPr>
          <p:cNvPicPr>
            <a:picLocks noChangeAspect="1"/>
          </p:cNvPicPr>
          <p:nvPr userDrawn="1"/>
        </p:nvPicPr>
        <p:blipFill>
          <a:blip r:embed="rId3"/>
          <a:stretch>
            <a:fillRect/>
          </a:stretch>
        </p:blipFill>
        <p:spPr>
          <a:xfrm>
            <a:off x="8524455" y="4506"/>
            <a:ext cx="3681984" cy="6858000"/>
          </a:xfrm>
          <a:prstGeom prst="rect">
            <a:avLst/>
          </a:prstGeom>
        </p:spPr>
      </p:pic>
      <p:sp>
        <p:nvSpPr>
          <p:cNvPr id="5" name="Rectangle 4">
            <a:extLst>
              <a:ext uri="{FF2B5EF4-FFF2-40B4-BE49-F238E27FC236}">
                <a16:creationId xmlns:a16="http://schemas.microsoft.com/office/drawing/2014/main" id="{B363C915-830F-973D-920C-8214BC8F0B0A}"/>
              </a:ext>
            </a:extLst>
          </p:cNvPr>
          <p:cNvSpPr/>
          <p:nvPr userDrawn="1"/>
        </p:nvSpPr>
        <p:spPr>
          <a:xfrm>
            <a:off x="8524455" y="0"/>
            <a:ext cx="3657600" cy="685800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8984535" y="3276118"/>
            <a:ext cx="2907987" cy="584771"/>
          </a:xfr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شكر وتقدير</a:t>
            </a:r>
            <a:endParaRPr lang="en-US"/>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3498012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7_الشريحة الاساسية">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63C915-830F-973D-920C-8214BC8F0B0A}"/>
              </a:ext>
            </a:extLst>
          </p:cNvPr>
          <p:cNvSpPr/>
          <p:nvPr userDrawn="1"/>
        </p:nvSpPr>
        <p:spPr>
          <a:xfrm>
            <a:off x="8524455" y="971550"/>
            <a:ext cx="3657600" cy="588645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05901657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theme" Target="../theme/theme2.xml"/><Relationship Id="rId7" Type="http://schemas.openxmlformats.org/officeDocument/2006/relationships/image" Target="../media/image34.png"/><Relationship Id="rId8" Type="http://schemas.openxmlformats.org/officeDocument/2006/relationships/image" Target="../media/image35.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04293"/>
            <a:ext cx="258623"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75" r:id="rId2"/>
    <p:sldLayoutId id="2147483737" r:id="rId3"/>
    <p:sldLayoutId id="2147483676" r:id="rId4"/>
    <p:sldLayoutId id="2147483673" r:id="rId5"/>
    <p:sldLayoutId id="2147483739" r:id="rId6"/>
    <p:sldLayoutId id="2147483740" r:id="rId7"/>
    <p:sldLayoutId id="2147483763" r:id="rId8"/>
    <p:sldLayoutId id="2147483784" r:id="rId9"/>
    <p:sldLayoutId id="2147483764" r:id="rId10"/>
    <p:sldLayoutId id="2147483671" r:id="rId11"/>
    <p:sldLayoutId id="2147483738" r:id="rId12"/>
    <p:sldLayoutId id="2147483744" r:id="rId13"/>
    <p:sldLayoutId id="2147483741" r:id="rId14"/>
    <p:sldLayoutId id="2147483742" r:id="rId15"/>
    <p:sldLayoutId id="2147483745" r:id="rId16"/>
    <p:sldLayoutId id="2147483747" r:id="rId17"/>
    <p:sldLayoutId id="2147483748" r:id="rId18"/>
    <p:sldLayoutId id="2147483672" r:id="rId19"/>
    <p:sldLayoutId id="2147483678" r:id="rId20"/>
    <p:sldLayoutId id="2147483681" r:id="rId21"/>
    <p:sldLayoutId id="2147483777" r:id="rId22"/>
    <p:sldLayoutId id="2147483779" r:id="rId23"/>
    <p:sldLayoutId id="2147483780" r:id="rId24"/>
    <p:sldLayoutId id="2147483783" r:id="rId25"/>
  </p:sldLayoutIdLst>
  <p:transition spd="med"/>
  <p:txStyles>
    <p:title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00227223-482C-3042-8993-66AA80BE990D}"/>
              </a:ext>
            </a:extLst>
          </p:cNvPr>
          <p:cNvSpPr>
            <a:spLocks noGrp="1"/>
          </p:cNvSpPr>
          <p:nvPr>
            <p:ph type="sldNum" sz="quarter" idx="4"/>
          </p:nvPr>
        </p:nvSpPr>
        <p:spPr>
          <a:xfrm>
            <a:off x="275967" y="6372825"/>
            <a:ext cx="52104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AF405DA-4BC1-2A41-BE68-1E8CC0442410}" type="slidenum">
              <a:rPr lang="en-US" smtClean="0"/>
              <a:pPr/>
              <a:t>‹#›</a:t>
            </a:fld>
            <a:endParaRPr lang="en-US"/>
          </a:p>
        </p:txBody>
      </p:sp>
      <p:pic>
        <p:nvPicPr>
          <p:cNvPr id="8" name="Picture 7">
            <a:extLst>
              <a:ext uri="{FF2B5EF4-FFF2-40B4-BE49-F238E27FC236}">
                <a16:creationId xmlns:a16="http://schemas.microsoft.com/office/drawing/2014/main" id="{93AF8573-C870-5C47-A20D-2CB945EA9D81}"/>
              </a:ext>
            </a:extLst>
          </p:cNvPr>
          <p:cNvPicPr>
            <a:picLocks noChangeAspect="1"/>
          </p:cNvPicPr>
          <p:nvPr userDrawn="1"/>
        </p:nvPicPr>
        <p:blipFill>
          <a:blip r:embed="rId7"/>
          <a:stretch>
            <a:fillRect/>
          </a:stretch>
        </p:blipFill>
        <p:spPr>
          <a:xfrm>
            <a:off x="0" y="6202362"/>
            <a:ext cx="12192000" cy="673100"/>
          </a:xfrm>
          <a:prstGeom prst="rect">
            <a:avLst/>
          </a:prstGeom>
        </p:spPr>
      </p:pic>
      <p:pic>
        <p:nvPicPr>
          <p:cNvPr id="3" name="Picture 2">
            <a:extLst>
              <a:ext uri="{FF2B5EF4-FFF2-40B4-BE49-F238E27FC236}">
                <a16:creationId xmlns:a16="http://schemas.microsoft.com/office/drawing/2014/main" id="{F967D4DE-98EF-109D-44D3-1C71AE2B1DBB}"/>
              </a:ext>
            </a:extLst>
          </p:cNvPr>
          <p:cNvPicPr>
            <a:picLocks noChangeAspect="1"/>
          </p:cNvPicPr>
          <p:nvPr userDrawn="1"/>
        </p:nvPicPr>
        <p:blipFill>
          <a:blip r:embed="rId8"/>
          <a:srcRect/>
          <a:stretch/>
        </p:blipFill>
        <p:spPr>
          <a:xfrm>
            <a:off x="381040" y="344007"/>
            <a:ext cx="1282700" cy="306528"/>
          </a:xfrm>
          <a:prstGeom prst="rect">
            <a:avLst/>
          </a:prstGeom>
        </p:spPr>
      </p:pic>
    </p:spTree>
    <p:extLst>
      <p:ext uri="{BB962C8B-B14F-4D97-AF65-F5344CB8AC3E}">
        <p14:creationId xmlns:p14="http://schemas.microsoft.com/office/powerpoint/2010/main" val="324811635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237536"/>
            <a:ext cx="10515600"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p>
            <a:r>
              <a:rPr lang="ar-SA"/>
              <a:t>القالب العربي</a:t>
            </a:r>
            <a:endParaRPr/>
          </a:p>
        </p:txBody>
      </p:sp>
      <p:sp>
        <p:nvSpPr>
          <p:cNvPr id="4" name="Slide Number"/>
          <p:cNvSpPr txBox="1">
            <a:spLocks noGrp="1"/>
          </p:cNvSpPr>
          <p:nvPr>
            <p:ph type="sldNum" sz="quarter" idx="2"/>
          </p:nvPr>
        </p:nvSpPr>
        <p:spPr>
          <a:xfrm>
            <a:off x="11078731" y="6400417"/>
            <a:ext cx="275071" cy="276995"/>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161094085"/>
      </p:ext>
    </p:extLst>
  </p:cSld>
  <p:clrMap bg1="lt1" tx1="dk1" bg2="lt2" tx2="dk2" accent1="accent1" accent2="accent2" accent3="accent3" accent4="accent4" accent5="accent5" accent6="accent6" hlink="hlink" folHlink="folHlink"/>
  <p:sldLayoutIdLst>
    <p:sldLayoutId id="2147483754" r:id="rId1"/>
    <p:sldLayoutId id="2147483757" r:id="rId2"/>
    <p:sldLayoutId id="2147483760" r:id="rId3"/>
    <p:sldLayoutId id="2147483761" r:id="rId4"/>
  </p:sldLayoutIdLst>
  <p:transition spd="med"/>
  <p:hf hdr="0" dt="0"/>
  <p:txStyles>
    <p:title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5.png"/><Relationship Id="rId3" Type="http://schemas.openxmlformats.org/officeDocument/2006/relationships/image" Target="../media/image4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9.png"/><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emf"/><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jpeg"/><Relationship Id="rId8" Type="http://schemas.openxmlformats.org/officeDocument/2006/relationships/image" Target="../media/image57.png"/><Relationship Id="rId9" Type="http://schemas.openxmlformats.org/officeDocument/2006/relationships/image" Target="../media/image58.jpeg"/><Relationship Id="rId10" Type="http://schemas.openxmlformats.org/officeDocument/2006/relationships/image" Target="../media/image59.png"/><Relationship Id="rId11" Type="http://schemas.openxmlformats.org/officeDocument/2006/relationships/image" Target="../media/image60.jpeg"/><Relationship Id="rId12" Type="http://schemas.openxmlformats.org/officeDocument/2006/relationships/image" Target="../media/image61.png"/><Relationship Id="rId13" Type="http://schemas.openxmlformats.org/officeDocument/2006/relationships/image" Target="../media/image6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DDECD-A0F2-033F-BC11-FCBFFF79A261}"/>
              </a:ext>
            </a:extLst>
          </p:cNvPr>
          <p:cNvSpPr txBox="1"/>
          <p:nvPr/>
        </p:nvSpPr>
        <p:spPr>
          <a:xfrm>
            <a:off x="7242048" y="2656110"/>
            <a:ext cx="4124983" cy="1200329"/>
          </a:xfrm>
          <a:prstGeom prst="rect">
            <a:avLst/>
          </a:prstGeom>
          <a:noFill/>
        </p:spPr>
        <p:txBody>
          <a:bodyPr wrap="square" rtlCol="0">
            <a:spAutoFit/>
          </a:bodyPr>
          <a:lstStyle/>
          <a:p>
            <a:pPr algn="l" rtl="1">
              <a:defRPr/>
            </a:pPr>
            <a:r>
              <a:rPr lang="ar-SA" sz="2400" b="1">
                <a:solidFill>
                  <a:schemeClr val="bg1"/>
                </a:solidFill>
                <a:latin typeface="Sakkal Majalla" panose="02000000000000000000" pitchFamily="2" charset="-78"/>
                <a:cs typeface="Sakkal Majalla" panose="02000000000000000000" pitchFamily="2" charset="-78"/>
              </a:rPr>
              <a:t>Operation of IT services management and license renewal in King Abdul's project</a:t>
            </a:r>
            <a:r>
              <a:rPr lang="en-US" sz="2400" b="1">
                <a:solidFill>
                  <a:schemeClr val="bg1"/>
                </a:solidFill>
                <a:latin typeface="Sakkal Majalla" panose="02000000000000000000" pitchFamily="2" charset="-78"/>
                <a:cs typeface="Sakkal Majalla" panose="02000000000000000000" pitchFamily="2" charset="-78"/>
              </a:rPr>
              <a:t> </a:t>
            </a:r>
            <a:r>
              <a:rPr lang="ar-SA" sz="2400" b="1">
                <a:solidFill>
                  <a:schemeClr val="bg1"/>
                </a:solidFill>
                <a:latin typeface="Sakkal Majalla" panose="02000000000000000000" pitchFamily="2" charset="-78"/>
                <a:cs typeface="Sakkal Majalla" panose="02000000000000000000" pitchFamily="2" charset="-78"/>
              </a:rPr>
              <a:t>Dear</a:t>
            </a:r>
          </a:p>
          <a:p>
            <a:pPr algn="l" rtl="1">
              <a:defRPr/>
            </a:pPr>
            <a:r>
              <a:rPr lang="ar-SA" sz="2400" b="1">
                <a:solidFill>
                  <a:schemeClr val="bg1"/>
                </a:solidFill>
                <a:latin typeface="Sakkal Majalla" panose="02000000000000000000" pitchFamily="2" charset="-78"/>
                <a:cs typeface="Sakkal Majalla" panose="02000000000000000000" pitchFamily="2" charset="-78"/>
              </a:rPr>
              <a:t>Public transportation</a:t>
            </a:r>
          </a:p>
        </p:txBody>
      </p:sp>
      <p:sp>
        <p:nvSpPr>
          <p:cNvPr id="4" name="TextBox 3">
            <a:extLst>
              <a:ext uri="{FF2B5EF4-FFF2-40B4-BE49-F238E27FC236}">
                <a16:creationId xmlns:a16="http://schemas.microsoft.com/office/drawing/2014/main" id="{C4B55DC8-0C73-5FC8-92CB-54A5731C4A14}"/>
              </a:ext>
            </a:extLst>
          </p:cNvPr>
          <p:cNvSpPr txBox="1"/>
          <p:nvPr/>
        </p:nvSpPr>
        <p:spPr>
          <a:xfrm>
            <a:off x="9445016" y="4276322"/>
            <a:ext cx="192201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lnSpc>
                <a:spcPts val="3000"/>
              </a:lnSpc>
            </a:pPr>
            <a:r>
              <a:rPr lang="ar-SA" sz="1400" b="1">
                <a:solidFill>
                  <a:srgbClr val="009AD0"/>
                </a:solidFill>
                <a:latin typeface="A Jannat LT" pitchFamily="2" charset="-78"/>
                <a:cs typeface="A Jannat LT" pitchFamily="2" charset="-78"/>
              </a:rPr>
              <a:t>Submitted to</a:t>
            </a:r>
          </a:p>
        </p:txBody>
      </p:sp>
      <p:sp>
        <p:nvSpPr>
          <p:cNvPr id="5" name="TextBox 4">
            <a:extLst>
              <a:ext uri="{FF2B5EF4-FFF2-40B4-BE49-F238E27FC236}">
                <a16:creationId xmlns:a16="http://schemas.microsoft.com/office/drawing/2014/main" id="{789FFC1A-5D0F-3084-065B-17D6DEB2F775}"/>
              </a:ext>
            </a:extLst>
          </p:cNvPr>
          <p:cNvSpPr txBox="1"/>
          <p:nvPr/>
        </p:nvSpPr>
        <p:spPr>
          <a:xfrm>
            <a:off x="7065799" y="4789578"/>
            <a:ext cx="4217904"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l" rtl="1">
              <a:defRPr/>
            </a:pPr>
            <a:r>
              <a:rPr lang="ar-SA" sz="2000" b="1">
                <a:solidFill>
                  <a:schemeClr val="bg1"/>
                </a:solidFill>
                <a:latin typeface="Sakkal Majalla" panose="02000000000000000000" pitchFamily="2" charset="-78"/>
                <a:cs typeface="Sakkal Majalla" panose="02000000000000000000" pitchFamily="2" charset="-78"/>
              </a:rPr>
              <a:t>Royal Commission for Riyadh City</a:t>
            </a:r>
          </a:p>
        </p:txBody>
      </p:sp>
      <p:pic>
        <p:nvPicPr>
          <p:cNvPr id="6" name="Picture 4" descr="RCRC LOGO by Mamdouh Amr Abdalla at ...">
            <a:extLst>
              <a:ext uri="{FF2B5EF4-FFF2-40B4-BE49-F238E27FC236}">
                <a16:creationId xmlns:a16="http://schemas.microsoft.com/office/drawing/2014/main" id="{CAB4B478-E009-7613-9242-5066443C1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646" y="891149"/>
            <a:ext cx="2472804" cy="6363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D69056-BD98-361B-79A4-EA86FC999BD5}"/>
              </a:ext>
            </a:extLst>
          </p:cNvPr>
          <p:cNvSpPr txBox="1"/>
          <p:nvPr/>
        </p:nvSpPr>
        <p:spPr>
          <a:xfrm>
            <a:off x="9445016" y="2000810"/>
            <a:ext cx="192201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lnSpc>
                <a:spcPts val="3000"/>
              </a:lnSpc>
            </a:pPr>
            <a:r>
              <a:rPr lang="ar-SA" b="1">
                <a:solidFill>
                  <a:srgbClr val="009AD0"/>
                </a:solidFill>
                <a:latin typeface="A Jannat LT" pitchFamily="2" charset="-78"/>
                <a:cs typeface="A Jannat LT" pitchFamily="2" charset="-78"/>
              </a:rPr>
              <a:t>The art exhibition</a:t>
            </a:r>
          </a:p>
        </p:txBody>
      </p:sp>
      <p:cxnSp>
        <p:nvCxnSpPr>
          <p:cNvPr id="8" name="Straight Connector 7">
            <a:extLst>
              <a:ext uri="{FF2B5EF4-FFF2-40B4-BE49-F238E27FC236}">
                <a16:creationId xmlns:a16="http://schemas.microsoft.com/office/drawing/2014/main" id="{8B47D10E-C906-DA27-D8E7-A64097188FE8}"/>
              </a:ext>
            </a:extLst>
          </p:cNvPr>
          <p:cNvCxnSpPr/>
          <p:nvPr/>
        </p:nvCxnSpPr>
        <p:spPr>
          <a:xfrm>
            <a:off x="8614612" y="891149"/>
            <a:ext cx="0" cy="636342"/>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739380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E98F72-5895-2AB5-4DA3-AD7C223897CC}"/>
              </a:ext>
            </a:extLst>
          </p:cNvPr>
          <p:cNvSpPr txBox="1"/>
          <p:nvPr/>
        </p:nvSpPr>
        <p:spPr>
          <a:xfrm>
            <a:off x="810987" y="1138629"/>
            <a:ext cx="7304314" cy="45807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lnSpc>
                <a:spcPct val="150000"/>
              </a:lnSpc>
              <a:spcAft>
                <a:spcPts val="800"/>
              </a:spcAft>
            </a:pP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We extend our thanks and appreciation.</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The Royal Commission for Riyadh City</a:t>
            </a: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By giving us the opportunity to offer our services through the invitation to apply for a project.</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Operation of IT service management and license renewal in King Abdulaziz Project</a:t>
            </a:r>
            <a:r>
              <a:rPr lang="en-US"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Public transport</a:t>
            </a: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"Based on our diverse skills and experiences in this field, we are honored to present this offer as Future Digital Company to ensure the delivery of the best expertise."</a:t>
            </a:r>
          </a:p>
          <a:p>
            <a:pPr algn="l" rtl="1">
              <a:lnSpc>
                <a:spcPct val="150000"/>
              </a:lnSpc>
              <a:spcAft>
                <a:spcPts val="800"/>
              </a:spcAft>
            </a:pP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In our technical and financial proposal, we have considered what is included in the specifications booklet and the special annexes of this project. We hope this proposal meets your expectations and gains your satisfaction.</a:t>
            </a:r>
          </a:p>
        </p:txBody>
      </p:sp>
      <p:sp>
        <p:nvSpPr>
          <p:cNvPr id="6" name="TextBox 5">
            <a:extLst>
              <a:ext uri="{FF2B5EF4-FFF2-40B4-BE49-F238E27FC236}">
                <a16:creationId xmlns:a16="http://schemas.microsoft.com/office/drawing/2014/main" id="{DBF2CE61-483D-77CB-2128-A09F5F339533}"/>
              </a:ext>
            </a:extLst>
          </p:cNvPr>
          <p:cNvSpPr txBox="1"/>
          <p:nvPr/>
        </p:nvSpPr>
        <p:spPr>
          <a:xfrm>
            <a:off x="8757437" y="2656115"/>
            <a:ext cx="3189514"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ar-SA" sz="6000" b="0" i="0" u="none" strike="noStrike" cap="none" spc="0" normalizeH="0" baseline="0">
                <a:ln>
                  <a:noFill/>
                </a:ln>
                <a:solidFill>
                  <a:schemeClr val="bg1"/>
                </a:solidFill>
                <a:effectLst/>
                <a:uFillTx/>
                <a:latin typeface="+mj-lt"/>
                <a:ea typeface="+mj-ea"/>
                <a:cs typeface="+mj-cs"/>
                <a:sym typeface="Helvetica"/>
              </a:rPr>
              <a:t>Acknowledgment and Appreciation</a:t>
            </a:r>
            <a:endParaRPr kumimoji="0" lang="en-US" sz="6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1808949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E2343AD-4AB8-4A61-CAC2-CC9763567764}"/>
              </a:ext>
            </a:extLst>
          </p:cNvPr>
          <p:cNvSpPr/>
          <p:nvPr/>
        </p:nvSpPr>
        <p:spPr>
          <a:xfrm>
            <a:off x="6271679" y="1977567"/>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 name="Slide Number Placeholder 1">
            <a:extLst>
              <a:ext uri="{FF2B5EF4-FFF2-40B4-BE49-F238E27FC236}">
                <a16:creationId xmlns:a16="http://schemas.microsoft.com/office/drawing/2014/main" id="{4DC9A185-FFBB-0CC0-BF6F-7C3B3B215493}"/>
              </a:ext>
            </a:extLst>
          </p:cNvPr>
          <p:cNvSpPr>
            <a:spLocks noGrp="1"/>
          </p:cNvSpPr>
          <p:nvPr>
            <p:ph type="sldNum" sz="quarter" idx="10"/>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200" b="0" i="0" u="none" strike="noStrike" kern="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5" name="Title 1">
            <a:extLst>
              <a:ext uri="{FF2B5EF4-FFF2-40B4-BE49-F238E27FC236}">
                <a16:creationId xmlns:a16="http://schemas.microsoft.com/office/drawing/2014/main" id="{CED5BF3D-AC94-7E90-7E85-F5EE8F25A611}"/>
              </a:ext>
            </a:extLst>
          </p:cNvPr>
          <p:cNvSpPr txBox="1">
            <a:spLocks/>
          </p:cNvSpPr>
          <p:nvPr/>
        </p:nvSpPr>
        <p:spPr>
          <a:xfrm>
            <a:off x="5494867" y="359652"/>
            <a:ext cx="6157602" cy="477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marL="0" marR="0" lvl="0" indent="0" algn="l" defTabSz="914400" rtl="1" eaLnBrk="1" fontAlgn="auto" latinLnBrk="0" hangingPunct="0">
              <a:lnSpc>
                <a:spcPct val="100000"/>
              </a:lnSpc>
              <a:spcBef>
                <a:spcPts val="0"/>
              </a:spcBef>
              <a:spcAft>
                <a:spcPts val="0"/>
              </a:spcAft>
              <a:buClrTx/>
              <a:buSzTx/>
              <a:buFontTx/>
              <a:buNone/>
              <a:tabLst/>
              <a:defRPr/>
            </a:pPr>
            <a:r>
              <a:rPr kumimoji="0" lang="ar-SA" sz="2800" b="0" i="0" u="none" strike="noStrike" kern="1200" cap="none" spc="0" normalizeH="0" baseline="0" noProof="0">
                <a:ln>
                  <a:noFill/>
                </a:ln>
                <a:solidFill>
                  <a:srgbClr val="894292"/>
                </a:solidFill>
                <a:effectLst/>
                <a:uLnTx/>
                <a:uFillTx/>
                <a:latin typeface="A Jannat LT" pitchFamily="2" charset="-78"/>
                <a:ea typeface="+mj-ea"/>
                <a:cs typeface="A Jannat LT" pitchFamily="2" charset="-78"/>
                <a:sym typeface="Arial"/>
              </a:rPr>
              <a:t>Covering the requirements of the booklet and specific conditions</a:t>
            </a:r>
          </a:p>
        </p:txBody>
      </p:sp>
      <p:cxnSp>
        <p:nvCxnSpPr>
          <p:cNvPr id="4" name="Straight Connector 3">
            <a:extLst>
              <a:ext uri="{FF2B5EF4-FFF2-40B4-BE49-F238E27FC236}">
                <a16:creationId xmlns:a16="http://schemas.microsoft.com/office/drawing/2014/main" id="{33AA7517-A31B-BE9C-4A4F-D8B017A326A6}"/>
              </a:ext>
            </a:extLst>
          </p:cNvPr>
          <p:cNvCxnSpPr>
            <a:cxnSpLocks/>
          </p:cNvCxnSpPr>
          <p:nvPr/>
        </p:nvCxnSpPr>
        <p:spPr>
          <a:xfrm>
            <a:off x="1680581" y="3452886"/>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5" name="Straight Connector 4">
            <a:extLst>
              <a:ext uri="{FF2B5EF4-FFF2-40B4-BE49-F238E27FC236}">
                <a16:creationId xmlns:a16="http://schemas.microsoft.com/office/drawing/2014/main" id="{3FEDE4E0-D3BC-6527-B544-3E189204BE3B}"/>
              </a:ext>
            </a:extLst>
          </p:cNvPr>
          <p:cNvCxnSpPr>
            <a:cxnSpLocks/>
          </p:cNvCxnSpPr>
          <p:nvPr/>
        </p:nvCxnSpPr>
        <p:spPr>
          <a:xfrm>
            <a:off x="1680581" y="2949799"/>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16E1E91B-83F9-DE69-5849-4C7824FA4553}"/>
              </a:ext>
            </a:extLst>
          </p:cNvPr>
          <p:cNvCxnSpPr>
            <a:cxnSpLocks/>
          </p:cNvCxnSpPr>
          <p:nvPr/>
        </p:nvCxnSpPr>
        <p:spPr>
          <a:xfrm>
            <a:off x="1680581" y="2446712"/>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50E0731A-895C-25CB-4AB9-A0263807CFA6}"/>
              </a:ext>
            </a:extLst>
          </p:cNvPr>
          <p:cNvCxnSpPr>
            <a:cxnSpLocks/>
          </p:cNvCxnSpPr>
          <p:nvPr/>
        </p:nvCxnSpPr>
        <p:spPr>
          <a:xfrm>
            <a:off x="1680581" y="1918689"/>
            <a:ext cx="9038579" cy="0"/>
          </a:xfrm>
          <a:prstGeom prst="line">
            <a:avLst/>
          </a:prstGeom>
          <a:ln>
            <a:solidFill>
              <a:srgbClr val="854693"/>
            </a:solidFill>
          </a:ln>
        </p:spPr>
        <p:style>
          <a:lnRef idx="1">
            <a:schemeClr val="accent4"/>
          </a:lnRef>
          <a:fillRef idx="0">
            <a:schemeClr val="accent4"/>
          </a:fillRef>
          <a:effectRef idx="0">
            <a:schemeClr val="accent4"/>
          </a:effectRef>
          <a:fontRef idx="minor">
            <a:schemeClr val="tx1"/>
          </a:fontRef>
        </p:style>
      </p:cxnSp>
      <p:sp>
        <p:nvSpPr>
          <p:cNvPr id="8" name="Text Placeholder 1">
            <a:extLst>
              <a:ext uri="{FF2B5EF4-FFF2-40B4-BE49-F238E27FC236}">
                <a16:creationId xmlns:a16="http://schemas.microsoft.com/office/drawing/2014/main" id="{899C50CC-1607-073C-DBD6-BA94C4B99BBA}"/>
              </a:ext>
            </a:extLst>
          </p:cNvPr>
          <p:cNvSpPr txBox="1">
            <a:spLocks/>
          </p:cNvSpPr>
          <p:nvPr/>
        </p:nvSpPr>
        <p:spPr>
          <a:xfrm>
            <a:off x="9526585"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Criterion</a:t>
            </a:r>
          </a:p>
        </p:txBody>
      </p:sp>
      <p:sp>
        <p:nvSpPr>
          <p:cNvPr id="9" name="Text Placeholder 1">
            <a:extLst>
              <a:ext uri="{FF2B5EF4-FFF2-40B4-BE49-F238E27FC236}">
                <a16:creationId xmlns:a16="http://schemas.microsoft.com/office/drawing/2014/main" id="{72957212-645E-BCA4-9057-50F98C556A93}"/>
              </a:ext>
            </a:extLst>
          </p:cNvPr>
          <p:cNvSpPr txBox="1">
            <a:spLocks/>
          </p:cNvSpPr>
          <p:nvPr/>
        </p:nvSpPr>
        <p:spPr>
          <a:xfrm>
            <a:off x="5751409"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Commitment</a:t>
            </a:r>
          </a:p>
        </p:txBody>
      </p:sp>
      <p:sp>
        <p:nvSpPr>
          <p:cNvPr id="10" name="Text Placeholder 1">
            <a:extLst>
              <a:ext uri="{FF2B5EF4-FFF2-40B4-BE49-F238E27FC236}">
                <a16:creationId xmlns:a16="http://schemas.microsoft.com/office/drawing/2014/main" id="{0BAB7F59-6DEC-2BD1-7C4D-9979030896DD}"/>
              </a:ext>
            </a:extLst>
          </p:cNvPr>
          <p:cNvSpPr txBox="1">
            <a:spLocks/>
          </p:cNvSpPr>
          <p:nvPr/>
        </p:nvSpPr>
        <p:spPr>
          <a:xfrm>
            <a:off x="2786436" y="1390667"/>
            <a:ext cx="275761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The part related to our artistic presentation.</a:t>
            </a:r>
          </a:p>
        </p:txBody>
      </p:sp>
      <p:sp>
        <p:nvSpPr>
          <p:cNvPr id="12" name="Text Placeholder 1">
            <a:extLst>
              <a:ext uri="{FF2B5EF4-FFF2-40B4-BE49-F238E27FC236}">
                <a16:creationId xmlns:a16="http://schemas.microsoft.com/office/drawing/2014/main" id="{3D8A799E-075E-976A-BC77-2211E827FD7C}"/>
              </a:ext>
            </a:extLst>
          </p:cNvPr>
          <p:cNvSpPr txBox="1">
            <a:spLocks/>
          </p:cNvSpPr>
          <p:nvPr/>
        </p:nvSpPr>
        <p:spPr>
          <a:xfrm>
            <a:off x="7207086" y="1971320"/>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Understanding the scope of work and project requirements</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3" name="Text Placeholder 1">
            <a:extLst>
              <a:ext uri="{FF2B5EF4-FFF2-40B4-BE49-F238E27FC236}">
                <a16:creationId xmlns:a16="http://schemas.microsoft.com/office/drawing/2014/main" id="{F2977CB6-FDB1-4F4B-8FCE-4EED3CDB3999}"/>
              </a:ext>
            </a:extLst>
          </p:cNvPr>
          <p:cNvSpPr txBox="1">
            <a:spLocks/>
          </p:cNvSpPr>
          <p:nvPr/>
        </p:nvSpPr>
        <p:spPr>
          <a:xfrm>
            <a:off x="7207086" y="2466868"/>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Proposed execution methodology</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5" name="Text Placeholder 1">
            <a:extLst>
              <a:ext uri="{FF2B5EF4-FFF2-40B4-BE49-F238E27FC236}">
                <a16:creationId xmlns:a16="http://schemas.microsoft.com/office/drawing/2014/main" id="{15A6F930-3374-244C-6D31-094101916CE1}"/>
              </a:ext>
            </a:extLst>
          </p:cNvPr>
          <p:cNvSpPr txBox="1">
            <a:spLocks/>
          </p:cNvSpPr>
          <p:nvPr/>
        </p:nvSpPr>
        <p:spPr>
          <a:xfrm>
            <a:off x="7207086" y="301359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Project Team</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9" name="Text Placeholder 1">
            <a:extLst>
              <a:ext uri="{FF2B5EF4-FFF2-40B4-BE49-F238E27FC236}">
                <a16:creationId xmlns:a16="http://schemas.microsoft.com/office/drawing/2014/main" id="{A7CBF8EF-5309-9EA5-EFF3-15DF14FFC7ED}"/>
              </a:ext>
            </a:extLst>
          </p:cNvPr>
          <p:cNvSpPr txBox="1">
            <a:spLocks/>
          </p:cNvSpPr>
          <p:nvPr/>
        </p:nvSpPr>
        <p:spPr>
          <a:xfrm>
            <a:off x="1659467" y="1971320"/>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Our understanding of the project scope</a:t>
            </a:r>
            <a:r>
              <a:rPr kumimoji="0" lang="en-US"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(Page</a:t>
            </a:r>
            <a:r>
              <a:rPr kumimoji="0" lang="en-US"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14</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Please provide a text in Arabic for translation into English.</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0" name="Text Placeholder 1">
            <a:extLst>
              <a:ext uri="{FF2B5EF4-FFF2-40B4-BE49-F238E27FC236}">
                <a16:creationId xmlns:a16="http://schemas.microsoft.com/office/drawing/2014/main" id="{3326C648-928D-54F9-6197-75A8CC172679}"/>
              </a:ext>
            </a:extLst>
          </p:cNvPr>
          <p:cNvSpPr txBox="1">
            <a:spLocks/>
          </p:cNvSpPr>
          <p:nvPr/>
        </p:nvSpPr>
        <p:spPr>
          <a:xfrm>
            <a:off x="1659467" y="2967196"/>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endParaRPr kumimoji="0" lang="ar-JO" sz="1800" b="0" i="0" u="none" strike="sng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8" name="Text Placeholder 1">
            <a:extLst>
              <a:ext uri="{FF2B5EF4-FFF2-40B4-BE49-F238E27FC236}">
                <a16:creationId xmlns:a16="http://schemas.microsoft.com/office/drawing/2014/main" id="{294EBF66-8385-CFA3-5BC6-466DF6929F32}"/>
              </a:ext>
            </a:extLst>
          </p:cNvPr>
          <p:cNvSpPr txBox="1">
            <a:spLocks/>
          </p:cNvSpPr>
          <p:nvPr/>
        </p:nvSpPr>
        <p:spPr>
          <a:xfrm>
            <a:off x="1659467" y="2488687"/>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Work Implementation Methodology</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Page</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16</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Please provide the full Arabic text you would like translated.</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9" name="Text Placeholder 1">
            <a:extLst>
              <a:ext uri="{FF2B5EF4-FFF2-40B4-BE49-F238E27FC236}">
                <a16:creationId xmlns:a16="http://schemas.microsoft.com/office/drawing/2014/main" id="{F9B9EFFC-7F5A-0A27-82A9-68C6BF517B9C}"/>
              </a:ext>
            </a:extLst>
          </p:cNvPr>
          <p:cNvSpPr txBox="1">
            <a:spLocks/>
          </p:cNvSpPr>
          <p:nvPr/>
        </p:nvSpPr>
        <p:spPr>
          <a:xfrm>
            <a:off x="1659467" y="301359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Organizational Structure and Project Team</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(Page</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44</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You haven't provided any text to translate. Please provide the Arabic text you'd like translated into English.</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pic>
        <p:nvPicPr>
          <p:cNvPr id="33" name="Graphic 32" descr="Checkmark with solid fill">
            <a:extLst>
              <a:ext uri="{FF2B5EF4-FFF2-40B4-BE49-F238E27FC236}">
                <a16:creationId xmlns:a16="http://schemas.microsoft.com/office/drawing/2014/main" id="{55D474FC-BC84-C004-1546-83A410A0C27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2295" y="2060104"/>
            <a:ext cx="182007" cy="189417"/>
          </a:xfrm>
          <a:prstGeom prst="rect">
            <a:avLst/>
          </a:prstGeom>
        </p:spPr>
      </p:pic>
      <p:sp>
        <p:nvSpPr>
          <p:cNvPr id="3" name="Text Placeholder 1">
            <a:extLst>
              <a:ext uri="{FF2B5EF4-FFF2-40B4-BE49-F238E27FC236}">
                <a16:creationId xmlns:a16="http://schemas.microsoft.com/office/drawing/2014/main" id="{5A8C862D-98AE-89AE-FC78-E51C1D340BEC}"/>
              </a:ext>
            </a:extLst>
          </p:cNvPr>
          <p:cNvSpPr txBox="1">
            <a:spLocks/>
          </p:cNvSpPr>
          <p:nvPr/>
        </p:nvSpPr>
        <p:spPr>
          <a:xfrm>
            <a:off x="7207086" y="349238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Specialized expertise in related projects</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4" name="Text Placeholder 1">
            <a:extLst>
              <a:ext uri="{FF2B5EF4-FFF2-40B4-BE49-F238E27FC236}">
                <a16:creationId xmlns:a16="http://schemas.microsoft.com/office/drawing/2014/main" id="{CA8C75B4-6161-A76F-4C94-649CCCCA7D9C}"/>
              </a:ext>
            </a:extLst>
          </p:cNvPr>
          <p:cNvSpPr txBox="1">
            <a:spLocks/>
          </p:cNvSpPr>
          <p:nvPr/>
        </p:nvSpPr>
        <p:spPr>
          <a:xfrm>
            <a:off x="1659467" y="349238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Our projects</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I'm sorry, but it seems the text or content you want me to translate is missing. Could you please provide the text you need translated?</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Page 65</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7" name="Oval 16">
            <a:extLst>
              <a:ext uri="{FF2B5EF4-FFF2-40B4-BE49-F238E27FC236}">
                <a16:creationId xmlns:a16="http://schemas.microsoft.com/office/drawing/2014/main" id="{A5103AE5-4B16-5BF0-7D8C-A457B16852C9}"/>
              </a:ext>
            </a:extLst>
          </p:cNvPr>
          <p:cNvSpPr/>
          <p:nvPr/>
        </p:nvSpPr>
        <p:spPr>
          <a:xfrm>
            <a:off x="6271679" y="2526863"/>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8" name="Graphic 17" descr="Checkmark with solid fill">
            <a:extLst>
              <a:ext uri="{FF2B5EF4-FFF2-40B4-BE49-F238E27FC236}">
                <a16:creationId xmlns:a16="http://schemas.microsoft.com/office/drawing/2014/main" id="{C11F47EA-8CBC-3A8B-00CB-295AD05E5D0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2295" y="2609400"/>
            <a:ext cx="182007" cy="189417"/>
          </a:xfrm>
          <a:prstGeom prst="rect">
            <a:avLst/>
          </a:prstGeom>
        </p:spPr>
      </p:pic>
      <p:sp>
        <p:nvSpPr>
          <p:cNvPr id="21" name="Oval 20">
            <a:extLst>
              <a:ext uri="{FF2B5EF4-FFF2-40B4-BE49-F238E27FC236}">
                <a16:creationId xmlns:a16="http://schemas.microsoft.com/office/drawing/2014/main" id="{FAAA3286-0F6B-BB55-FD41-8DCB20FC0E1F}"/>
              </a:ext>
            </a:extLst>
          </p:cNvPr>
          <p:cNvSpPr/>
          <p:nvPr/>
        </p:nvSpPr>
        <p:spPr>
          <a:xfrm>
            <a:off x="6271679" y="3013926"/>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2" name="Graphic 21" descr="Checkmark with solid fill">
            <a:extLst>
              <a:ext uri="{FF2B5EF4-FFF2-40B4-BE49-F238E27FC236}">
                <a16:creationId xmlns:a16="http://schemas.microsoft.com/office/drawing/2014/main" id="{F1A7D776-FFB3-4993-43B3-9C5828D1EB2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2295" y="3096463"/>
            <a:ext cx="182007" cy="189417"/>
          </a:xfrm>
          <a:prstGeom prst="rect">
            <a:avLst/>
          </a:prstGeom>
        </p:spPr>
      </p:pic>
      <p:sp>
        <p:nvSpPr>
          <p:cNvPr id="23" name="Oval 22">
            <a:extLst>
              <a:ext uri="{FF2B5EF4-FFF2-40B4-BE49-F238E27FC236}">
                <a16:creationId xmlns:a16="http://schemas.microsoft.com/office/drawing/2014/main" id="{F919FEB5-F7C6-B7C1-AD10-8528D678D807}"/>
              </a:ext>
            </a:extLst>
          </p:cNvPr>
          <p:cNvSpPr/>
          <p:nvPr/>
        </p:nvSpPr>
        <p:spPr>
          <a:xfrm>
            <a:off x="6271679" y="3563222"/>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4" name="Graphic 23" descr="Checkmark with solid fill">
            <a:extLst>
              <a:ext uri="{FF2B5EF4-FFF2-40B4-BE49-F238E27FC236}">
                <a16:creationId xmlns:a16="http://schemas.microsoft.com/office/drawing/2014/main" id="{9ADCEE4A-8768-3749-A982-1C97FAB00C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2295" y="3645759"/>
            <a:ext cx="182007" cy="189417"/>
          </a:xfrm>
          <a:prstGeom prst="rect">
            <a:avLst/>
          </a:prstGeom>
        </p:spPr>
      </p:pic>
    </p:spTree>
    <p:extLst>
      <p:ext uri="{BB962C8B-B14F-4D97-AF65-F5344CB8AC3E}">
        <p14:creationId xmlns:p14="http://schemas.microsoft.com/office/powerpoint/2010/main" val="22037840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25" name="Rectangle 24">
            <a:extLst>
              <a:ext uri="{FF2B5EF4-FFF2-40B4-BE49-F238E27FC236}">
                <a16:creationId xmlns:a16="http://schemas.microsoft.com/office/drawing/2014/main" id="{17E4770E-145D-ADCF-DEDE-6EB219A736E1}"/>
              </a:ext>
            </a:extLst>
          </p:cNvPr>
          <p:cNvSpPr/>
          <p:nvPr/>
        </p:nvSpPr>
        <p:spPr>
          <a:xfrm>
            <a:off x="4688122" y="1373154"/>
            <a:ext cx="4808567" cy="4208844"/>
          </a:xfrm>
          <a:prstGeom prst="rect">
            <a:avLst/>
          </a:prstGeom>
        </p:spPr>
        <p:txBody>
          <a:bodyPr wrap="square">
            <a:spAutoFit/>
          </a:bodyPr>
          <a:lstStyle/>
          <a:p>
            <a:pPr algn="l" rtl="1" hangingPunct="1">
              <a:lnSpc>
                <a:spcPct val="150000"/>
              </a:lnSpc>
              <a:buSzPct val="120000"/>
              <a:defRPr/>
            </a:pPr>
            <a:r>
              <a:rPr lang="ar-SA" sz="2000" kern="1200">
                <a:solidFill>
                  <a:schemeClr val="accent3"/>
                </a:solidFill>
                <a:latin typeface="Sakkal Majalla" panose="02000000000000000000" pitchFamily="2" charset="-78"/>
                <a:ea typeface="+mn-ea"/>
                <a:cs typeface="Sakkal Majalla" panose="02000000000000000000" pitchFamily="2" charset="-78"/>
                <a:sym typeface="Segoe UI Semilight"/>
              </a:rPr>
              <a:t>Executive Summary</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Project scope</a:t>
            </a:r>
          </a:p>
          <a:p>
            <a:pPr algn="l" rtl="1" hangingPunct="1">
              <a:lnSpc>
                <a:spcPct val="150000"/>
              </a:lnSpc>
              <a:buSzPct val="120000"/>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Methodology</a:t>
            </a: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 Timeline</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The organizational structure and team.</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assumptions</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About Digital Future Company</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Projects</a:t>
            </a:r>
          </a:p>
        </p:txBody>
      </p:sp>
      <p:pic>
        <p:nvPicPr>
          <p:cNvPr id="27" name="Picture 26">
            <a:extLst>
              <a:ext uri="{FF2B5EF4-FFF2-40B4-BE49-F238E27FC236}">
                <a16:creationId xmlns:a16="http://schemas.microsoft.com/office/drawing/2014/main" id="{45A236C3-37CC-CDE3-915D-FB9DF4706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1550780"/>
            <a:ext cx="227406" cy="246004"/>
          </a:xfrm>
          <a:prstGeom prst="rect">
            <a:avLst/>
          </a:prstGeom>
        </p:spPr>
      </p:pic>
      <p:pic>
        <p:nvPicPr>
          <p:cNvPr id="28" name="Picture 27">
            <a:extLst>
              <a:ext uri="{FF2B5EF4-FFF2-40B4-BE49-F238E27FC236}">
                <a16:creationId xmlns:a16="http://schemas.microsoft.com/office/drawing/2014/main" id="{0AF3F347-EF0B-B027-8EB8-30986413EE0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526832"/>
            <a:ext cx="227406" cy="246004"/>
          </a:xfrm>
          <a:prstGeom prst="rect">
            <a:avLst/>
          </a:prstGeom>
        </p:spPr>
      </p:pic>
      <p:pic>
        <p:nvPicPr>
          <p:cNvPr id="29" name="Picture 28">
            <a:extLst>
              <a:ext uri="{FF2B5EF4-FFF2-40B4-BE49-F238E27FC236}">
                <a16:creationId xmlns:a16="http://schemas.microsoft.com/office/drawing/2014/main" id="{E0F1822B-C86E-1217-F388-C69DE652E78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30" name="Picture 29">
            <a:extLst>
              <a:ext uri="{FF2B5EF4-FFF2-40B4-BE49-F238E27FC236}">
                <a16:creationId xmlns:a16="http://schemas.microsoft.com/office/drawing/2014/main" id="{AB3E3B98-B7C9-7AAA-185F-112E49B8CB5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31" name="Picture 30">
            <a:extLst>
              <a:ext uri="{FF2B5EF4-FFF2-40B4-BE49-F238E27FC236}">
                <a16:creationId xmlns:a16="http://schemas.microsoft.com/office/drawing/2014/main" id="{08AD7CB0-F15F-492D-3BC6-366A04F4FB1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32" name="Picture 31">
            <a:extLst>
              <a:ext uri="{FF2B5EF4-FFF2-40B4-BE49-F238E27FC236}">
                <a16:creationId xmlns:a16="http://schemas.microsoft.com/office/drawing/2014/main" id="{ECC9B914-E37A-5952-E007-2B2C8AC9A57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33" name="Picture 32">
            <a:extLst>
              <a:ext uri="{FF2B5EF4-FFF2-40B4-BE49-F238E27FC236}">
                <a16:creationId xmlns:a16="http://schemas.microsoft.com/office/drawing/2014/main" id="{F47C6829-F156-F27B-6139-563AE5A0095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34" name="Picture 33">
            <a:extLst>
              <a:ext uri="{FF2B5EF4-FFF2-40B4-BE49-F238E27FC236}">
                <a16:creationId xmlns:a16="http://schemas.microsoft.com/office/drawing/2014/main" id="{201295E2-3266-C206-793D-5353E648241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35" name="Picture 34">
            <a:extLst>
              <a:ext uri="{FF2B5EF4-FFF2-40B4-BE49-F238E27FC236}">
                <a16:creationId xmlns:a16="http://schemas.microsoft.com/office/drawing/2014/main" id="{CB099E87-7212-85B3-31E9-7096C2118551}"/>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2554"/>
            <a:ext cx="227406" cy="246004"/>
          </a:xfrm>
          <a:prstGeom prst="rect">
            <a:avLst/>
          </a:prstGeom>
        </p:spPr>
      </p:pic>
    </p:spTree>
    <p:extLst>
      <p:ext uri="{BB962C8B-B14F-4D97-AF65-F5344CB8AC3E}">
        <p14:creationId xmlns:p14="http://schemas.microsoft.com/office/powerpoint/2010/main" val="72349865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475CE3-A976-59B7-D639-AEB40A25BB68}"/>
              </a:ext>
            </a:extLst>
          </p:cNvPr>
          <p:cNvSpPr txBox="1">
            <a:spLocks/>
          </p:cNvSpPr>
          <p:nvPr/>
        </p:nvSpPr>
        <p:spPr>
          <a:xfrm>
            <a:off x="1315844" y="3584614"/>
            <a:ext cx="2441575" cy="2035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hangingPunct="1"/>
            <a:r>
              <a:rPr lang="ar-SA" sz="2800">
                <a:solidFill>
                  <a:schemeClr val="bg1"/>
                </a:solidFill>
                <a:latin typeface="A Jannat LT" pitchFamily="2" charset="-78"/>
                <a:cs typeface="A Jannat LT" pitchFamily="2" charset="-78"/>
              </a:rPr>
              <a:t>Executive Summary</a:t>
            </a:r>
            <a:endParaRPr lang="en-US" sz="2800">
              <a:solidFill>
                <a:schemeClr val="bg1"/>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27790451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E8F86E5E-57DE-166B-183D-B4F533DF82D4}"/>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rtl="1"/>
            <a:r>
              <a:rPr lang="ar-SA" sz="2400" b="1">
                <a:solidFill>
                  <a:schemeClr val="accent2"/>
                </a:solidFill>
                <a:latin typeface="Sakkal Majalla" panose="02000000000000000000" pitchFamily="2" charset="-78"/>
                <a:cs typeface="Sakkal Majalla" panose="02000000000000000000" pitchFamily="2" charset="-78"/>
              </a:rPr>
              <a:t>Company Profile</a:t>
            </a:r>
          </a:p>
        </p:txBody>
      </p:sp>
      <p:sp>
        <p:nvSpPr>
          <p:cNvPr id="2" name="Rectangle 1">
            <a:extLst>
              <a:ext uri="{FF2B5EF4-FFF2-40B4-BE49-F238E27FC236}">
                <a16:creationId xmlns:a16="http://schemas.microsoft.com/office/drawing/2014/main" id="{70C744AF-31DC-3595-BFBC-55510ECB72C4}"/>
              </a:ext>
            </a:extLst>
          </p:cNvPr>
          <p:cNvSpPr/>
          <p:nvPr/>
        </p:nvSpPr>
        <p:spPr>
          <a:xfrm>
            <a:off x="7093819" y="1063763"/>
            <a:ext cx="4831206" cy="4826321"/>
          </a:xfrm>
          <a:prstGeom prst="rect">
            <a:avLst/>
          </a:prstGeom>
        </p:spPr>
        <p:txBody>
          <a:bodyPr wrap="square">
            <a:spAutoFit/>
          </a:bodyPr>
          <a:lstStyle/>
          <a:p>
            <a:pPr marL="0" marR="0" lvl="0" indent="0" algn="l" defTabSz="262390" rtl="1" eaLnBrk="1" fontAlgn="auto" latinLnBrk="0" hangingPunct="1">
              <a:lnSpc>
                <a:spcPct val="150000"/>
              </a:lnSpc>
              <a:spcBef>
                <a:spcPts val="0"/>
              </a:spcBef>
              <a:spcAft>
                <a:spcPts val="0"/>
              </a:spcAft>
              <a:buClrTx/>
              <a:buSzTx/>
              <a:buFontTx/>
              <a:buNone/>
              <a:tabLst/>
              <a:defRPr/>
            </a:pPr>
            <a:r>
              <a:rPr kumimoji="0" lang="ar-SA" sz="2300" b="1" i="0" u="none" strike="noStrike" kern="1200" cap="none" spc="0" normalizeH="0" baseline="0" noProof="0">
                <a:ln>
                  <a:noFill/>
                </a:ln>
                <a:solidFill>
                  <a:schemeClr val="tx1"/>
                </a:solidFill>
                <a:effectLst/>
                <a:uLnTx/>
                <a:uFillTx/>
                <a:latin typeface="Sakkal Majalla" panose="02000000000000000000" pitchFamily="2" charset="-78"/>
                <a:ea typeface="+mn-ea"/>
                <a:cs typeface="Sakkal Majalla" panose="02000000000000000000" pitchFamily="2" charset="-78"/>
              </a:rPr>
              <a:t>Al-Mustaqbal Digital Communications and Information Technology Company is a classified company specializing in providing complete services and solutions and offering senior management consulting services, managed by a team of consultants and specialists in the field.</a:t>
            </a:r>
            <a:r>
              <a:rPr lang="ar-SA" sz="2300" b="1" kern="1200">
                <a:solidFill>
                  <a:schemeClr val="tx1"/>
                </a:solidFill>
                <a:latin typeface="Sakkal Majalla" panose="02000000000000000000" pitchFamily="2" charset="-78"/>
                <a:ea typeface="+mn-ea"/>
                <a:cs typeface="Sakkal Majalla" panose="02000000000000000000" pitchFamily="2" charset="-78"/>
              </a:rPr>
              <a:t>Consultations</a:t>
            </a:r>
            <a:r>
              <a:rPr kumimoji="0" lang="ar-SA" sz="2300" b="1" i="0" u="none" strike="noStrike" kern="1200" cap="none" spc="0" normalizeH="0" baseline="0" noProof="0">
                <a:ln>
                  <a:noFill/>
                </a:ln>
                <a:solidFill>
                  <a:schemeClr val="tx1"/>
                </a:solidFill>
                <a:effectLst/>
                <a:uLnTx/>
                <a:uFillTx/>
                <a:latin typeface="Sakkal Majalla" panose="02000000000000000000" pitchFamily="2" charset="-78"/>
                <a:ea typeface="+mn-ea"/>
                <a:cs typeface="Sakkal Majalla" panose="02000000000000000000" pitchFamily="2" charset="-78"/>
              </a:rPr>
              <a:t>Administrative and information technology, and includes experts from developers with high skills and competencies, all working on a single approach, characterized by dedication, precision, commitment, trust, and integrity; all of this serves one purpose: meeting the needs and requirements of clients.</a:t>
            </a:r>
          </a:p>
        </p:txBody>
      </p:sp>
      <p:sp>
        <p:nvSpPr>
          <p:cNvPr id="3" name="Rectangle 2">
            <a:extLst>
              <a:ext uri="{FF2B5EF4-FFF2-40B4-BE49-F238E27FC236}">
                <a16:creationId xmlns:a16="http://schemas.microsoft.com/office/drawing/2014/main" id="{82CB0BA0-4A32-DB88-20E3-7B6E5D0E4C7A}"/>
              </a:ext>
            </a:extLst>
          </p:cNvPr>
          <p:cNvSpPr/>
          <p:nvPr/>
        </p:nvSpPr>
        <p:spPr>
          <a:xfrm>
            <a:off x="1653575" y="3506674"/>
            <a:ext cx="4522028" cy="461665"/>
          </a:xfrm>
          <a:prstGeom prst="rect">
            <a:avLst/>
          </a:prstGeom>
        </p:spPr>
        <p:txBody>
          <a:bodyPr wrap="square">
            <a:spAutoFit/>
          </a:bodyPr>
          <a:lstStyle/>
          <a:p>
            <a:pPr marL="0" marR="0" lvl="0" indent="0" algn="l" defTabSz="457187" rtl="1" eaLnBrk="1" fontAlgn="auto" latinLnBrk="0" hangingPunct="1">
              <a:spcBef>
                <a:spcPts val="0"/>
              </a:spcBef>
              <a:spcAft>
                <a:spcPts val="0"/>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The message</a:t>
            </a:r>
          </a:p>
        </p:txBody>
      </p:sp>
      <p:sp>
        <p:nvSpPr>
          <p:cNvPr id="4" name="Rectangle 3">
            <a:extLst>
              <a:ext uri="{FF2B5EF4-FFF2-40B4-BE49-F238E27FC236}">
                <a16:creationId xmlns:a16="http://schemas.microsoft.com/office/drawing/2014/main" id="{86877B6E-5B0F-5592-18B8-E5A031D42FEC}"/>
              </a:ext>
            </a:extLst>
          </p:cNvPr>
          <p:cNvSpPr/>
          <p:nvPr/>
        </p:nvSpPr>
        <p:spPr>
          <a:xfrm>
            <a:off x="1868345" y="1207814"/>
            <a:ext cx="4294558" cy="461665"/>
          </a:xfrm>
          <a:prstGeom prst="rect">
            <a:avLst/>
          </a:prstGeom>
        </p:spPr>
        <p:txBody>
          <a:bodyPr wrap="square">
            <a:spAutoFit/>
          </a:bodyPr>
          <a:lstStyle/>
          <a:p>
            <a:pPr marL="0" marR="0" lvl="0" indent="0" algn="l" defTabSz="457187" rtl="1" eaLnBrk="1" fontAlgn="auto" latinLnBrk="0" hangingPunct="1">
              <a:spcBef>
                <a:spcPts val="433"/>
              </a:spcBef>
              <a:spcAft>
                <a:spcPts val="433"/>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Vision</a:t>
            </a:r>
            <a:endParaRPr lang="en-US" sz="2400" b="1" kern="1200">
              <a:solidFill>
                <a:schemeClr val="accent2"/>
              </a:solidFill>
              <a:latin typeface="Sakkal Majalla" panose="02000000000000000000" pitchFamily="2" charset="-78"/>
              <a:ea typeface="+mn-ea"/>
              <a:cs typeface="Sakkal Majalla" panose="02000000000000000000" pitchFamily="2" charset="-78"/>
            </a:endParaRPr>
          </a:p>
        </p:txBody>
      </p:sp>
      <p:cxnSp>
        <p:nvCxnSpPr>
          <p:cNvPr id="7" name="Straight Connector 6">
            <a:extLst>
              <a:ext uri="{FF2B5EF4-FFF2-40B4-BE49-F238E27FC236}">
                <a16:creationId xmlns:a16="http://schemas.microsoft.com/office/drawing/2014/main" id="{B514CD48-5FD9-C39A-35BA-614FF1E87CCD}"/>
              </a:ext>
            </a:extLst>
          </p:cNvPr>
          <p:cNvCxnSpPr/>
          <p:nvPr/>
        </p:nvCxnSpPr>
        <p:spPr>
          <a:xfrm>
            <a:off x="6720974" y="1207814"/>
            <a:ext cx="0" cy="4682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BEC2E-F134-DD3D-CC82-2C060320C779}"/>
              </a:ext>
            </a:extLst>
          </p:cNvPr>
          <p:cNvCxnSpPr>
            <a:cxnSpLocks/>
          </p:cNvCxnSpPr>
          <p:nvPr/>
        </p:nvCxnSpPr>
        <p:spPr>
          <a:xfrm flipH="1">
            <a:off x="3767576" y="1645920"/>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EAB0B5-A449-6B38-1625-89F94729A0C7}"/>
              </a:ext>
            </a:extLst>
          </p:cNvPr>
          <p:cNvSpPr txBox="1"/>
          <p:nvPr/>
        </p:nvSpPr>
        <p:spPr>
          <a:xfrm>
            <a:off x="3780276" y="1836751"/>
            <a:ext cx="2427351" cy="1477328"/>
          </a:xfrm>
          <a:prstGeom prst="rect">
            <a:avLst/>
          </a:prstGeom>
          <a:noFill/>
        </p:spPr>
        <p:txBody>
          <a:bodyPr wrap="square">
            <a:spAutoFit/>
          </a:bodyPr>
          <a:lstStyle/>
          <a:p>
            <a:pPr marL="0" marR="0" lvl="0" indent="0" algn="l" defTabSz="457187" rtl="1" eaLnBrk="1" fontAlgn="auto" latinLnBrk="0" hangingPunct="1">
              <a:spcBef>
                <a:spcPts val="433"/>
              </a:spcBef>
              <a:spcAft>
                <a:spcPts val="433"/>
              </a:spcAft>
              <a:buClrTx/>
              <a:buSzTx/>
              <a:buFontTx/>
              <a:buNone/>
              <a:tabLst/>
              <a:defRPr/>
            </a:pP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Maintaining the leading position in the market</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Digital</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In everything we do, by providing the latest integrated solutions, and expanding the scope of our offerings and services in the market.</a:t>
            </a:r>
            <a:endParaRPr kumimoji="0" lang="en-GB"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pic>
        <p:nvPicPr>
          <p:cNvPr id="62" name="Picture 61">
            <a:extLst>
              <a:ext uri="{FF2B5EF4-FFF2-40B4-BE49-F238E27FC236}">
                <a16:creationId xmlns:a16="http://schemas.microsoft.com/office/drawing/2014/main" id="{8923385A-E4DE-8050-C4D0-44FA287F1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4026" y="1094766"/>
            <a:ext cx="552931" cy="559170"/>
          </a:xfrm>
          <a:prstGeom prst="rect">
            <a:avLst/>
          </a:prstGeom>
        </p:spPr>
      </p:pic>
      <p:grpSp>
        <p:nvGrpSpPr>
          <p:cNvPr id="67" name="Group 66">
            <a:extLst>
              <a:ext uri="{FF2B5EF4-FFF2-40B4-BE49-F238E27FC236}">
                <a16:creationId xmlns:a16="http://schemas.microsoft.com/office/drawing/2014/main" id="{79C41F55-B739-C503-DAF2-FBDB5EE85A2B}"/>
              </a:ext>
            </a:extLst>
          </p:cNvPr>
          <p:cNvGrpSpPr/>
          <p:nvPr/>
        </p:nvGrpSpPr>
        <p:grpSpPr>
          <a:xfrm>
            <a:off x="3767576" y="3389020"/>
            <a:ext cx="2595525" cy="2101319"/>
            <a:chOff x="3399276" y="2842920"/>
            <a:chExt cx="2595525" cy="2101319"/>
          </a:xfrm>
        </p:grpSpPr>
        <p:cxnSp>
          <p:nvCxnSpPr>
            <p:cNvPr id="10" name="Straight Connector 9">
              <a:extLst>
                <a:ext uri="{FF2B5EF4-FFF2-40B4-BE49-F238E27FC236}">
                  <a16:creationId xmlns:a16="http://schemas.microsoft.com/office/drawing/2014/main" id="{3F311C43-1B7E-07F6-8638-A9EE03EABE4C}"/>
                </a:ext>
              </a:extLst>
            </p:cNvPr>
            <p:cNvCxnSpPr>
              <a:cxnSpLocks/>
            </p:cNvCxnSpPr>
            <p:nvPr/>
          </p:nvCxnSpPr>
          <p:spPr>
            <a:xfrm flipH="1">
              <a:off x="3411976" y="3470309"/>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E89BD3-A94A-7C64-B533-7A0EE1F88A8C}"/>
                </a:ext>
              </a:extLst>
            </p:cNvPr>
            <p:cNvSpPr txBox="1"/>
            <p:nvPr/>
          </p:nvSpPr>
          <p:spPr>
            <a:xfrm>
              <a:off x="3399276" y="3743910"/>
              <a:ext cx="2595525" cy="1200329"/>
            </a:xfrm>
            <a:prstGeom prst="rect">
              <a:avLst/>
            </a:prstGeom>
            <a:noFill/>
          </p:spPr>
          <p:txBody>
            <a:bodyPr wrap="square">
              <a:spAutoFit/>
            </a:bodyPr>
            <a:lstStyle/>
            <a:p>
              <a:pPr marL="0" marR="0" lvl="0" indent="0" algn="l" defTabSz="457187" rtl="1" eaLnBrk="1" fontAlgn="auto" latinLnBrk="0" hangingPunct="1">
                <a:spcBef>
                  <a:spcPts val="0"/>
                </a:spcBef>
                <a:spcAft>
                  <a:spcPts val="0"/>
                </a:spcAft>
                <a:buClrTx/>
                <a:buSzTx/>
                <a:buFontTx/>
                <a:buNone/>
                <a:tabLst/>
                <a:defRPr/>
              </a:pP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We work on providing solutions.</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Digital</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Cost-effective, high quality, enhances our knowledge and familiarity.</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Our commitment drives us to support our clients and care for our employees.</a:t>
              </a:r>
              <a:r>
                <a:rPr kumimoji="0" lang="en-US"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Sure, please provide the text you would like me to translate.</a:t>
              </a:r>
            </a:p>
          </p:txBody>
        </p:sp>
        <p:pic>
          <p:nvPicPr>
            <p:cNvPr id="63" name="Picture 62" descr="A purple and blue target with a pink arrow in the center&#10;&#10;Description automatically generated">
              <a:extLst>
                <a:ext uri="{FF2B5EF4-FFF2-40B4-BE49-F238E27FC236}">
                  <a16:creationId xmlns:a16="http://schemas.microsoft.com/office/drawing/2014/main" id="{5D4A2964-ED7E-FCAE-F0B4-4ACF645F1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0020" y="2842920"/>
              <a:ext cx="552931" cy="559170"/>
            </a:xfrm>
            <a:prstGeom prst="rect">
              <a:avLst/>
            </a:prstGeom>
          </p:spPr>
        </p:pic>
      </p:grpSp>
    </p:spTree>
    <p:extLst>
      <p:ext uri="{BB962C8B-B14F-4D97-AF65-F5344CB8AC3E}">
        <p14:creationId xmlns:p14="http://schemas.microsoft.com/office/powerpoint/2010/main" val="2014272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a:extLst>
              <a:ext uri="{FF2B5EF4-FFF2-40B4-BE49-F238E27FC236}">
                <a16:creationId xmlns:a16="http://schemas.microsoft.com/office/drawing/2014/main" id="{165B1980-9885-2078-57DE-96FA27F8D83C}"/>
              </a:ext>
            </a:extLst>
          </p:cNvPr>
          <p:cNvSpPr txBox="1">
            <a:spLocks/>
          </p:cNvSpPr>
          <p:nvPr/>
        </p:nvSpPr>
        <p:spPr>
          <a:xfrm>
            <a:off x="565819" y="389216"/>
            <a:ext cx="11304587" cy="34744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r" rtl="1" eaLnBrk="1" hangingPunct="1">
              <a:lnSpc>
                <a:spcPct val="90000"/>
              </a:lnSpc>
              <a:spcBef>
                <a:spcPct val="0"/>
              </a:spcBef>
              <a:defRPr sz="2000" b="1" kern="1200">
                <a:solidFill>
                  <a:srgbClr val="7030A0"/>
                </a:solidFill>
                <a:latin typeface="DIN Next LT Arabic" panose="020B0503020203050203" pitchFamily="34" charset="-78"/>
                <a:cs typeface="DIN Next LT Arabic" panose="020B0503020203050203" pitchFamily="34" charset="-78"/>
              </a:defRPr>
            </a:lvl1pPr>
          </a:lstStyle>
          <a:p>
            <a:pPr algn="l"/>
            <a:r>
              <a:rPr lang="ar-SA" sz="2400">
                <a:solidFill>
                  <a:schemeClr val="accent2"/>
                </a:solidFill>
                <a:latin typeface="Sakkal Majalla" panose="02000000000000000000" pitchFamily="2" charset="-78"/>
                <a:cs typeface="Sakkal Majalla" panose="02000000000000000000" pitchFamily="2" charset="-78"/>
              </a:rPr>
              <a:t>Our Competitive Advantage</a:t>
            </a:r>
          </a:p>
        </p:txBody>
      </p:sp>
      <p:grpSp>
        <p:nvGrpSpPr>
          <p:cNvPr id="52" name="Group 51">
            <a:extLst>
              <a:ext uri="{FF2B5EF4-FFF2-40B4-BE49-F238E27FC236}">
                <a16:creationId xmlns:a16="http://schemas.microsoft.com/office/drawing/2014/main" id="{00670EFF-5096-89C4-6045-21ED93883976}"/>
              </a:ext>
            </a:extLst>
          </p:cNvPr>
          <p:cNvGrpSpPr/>
          <p:nvPr/>
        </p:nvGrpSpPr>
        <p:grpSpPr>
          <a:xfrm flipH="1">
            <a:off x="825927" y="1060712"/>
            <a:ext cx="10540145" cy="5494675"/>
            <a:chOff x="813656" y="805521"/>
            <a:chExt cx="10540145" cy="5494675"/>
          </a:xfrm>
        </p:grpSpPr>
        <p:sp>
          <p:nvSpPr>
            <p:cNvPr id="32" name="Google Shape;260;p7">
              <a:extLst>
                <a:ext uri="{FF2B5EF4-FFF2-40B4-BE49-F238E27FC236}">
                  <a16:creationId xmlns:a16="http://schemas.microsoft.com/office/drawing/2014/main" id="{21AEF5BD-18D1-7AE6-EF00-A0E5E5266B63}"/>
                </a:ext>
              </a:extLst>
            </p:cNvPr>
            <p:cNvSpPr/>
            <p:nvPr/>
          </p:nvSpPr>
          <p:spPr>
            <a:xfrm rot="7445689" flipH="1">
              <a:off x="5801281" y="3143625"/>
              <a:ext cx="2453089" cy="1978386"/>
            </a:xfrm>
            <a:custGeom>
              <a:avLst/>
              <a:gdLst/>
              <a:ahLst/>
              <a:cxnLst/>
              <a:rect l="l" t="t" r="r" b="b"/>
              <a:pathLst>
                <a:path w="6216324" h="2850626" extrusionOk="0">
                  <a:moveTo>
                    <a:pt x="4107312" y="0"/>
                  </a:moveTo>
                  <a:lnTo>
                    <a:pt x="6216324" y="1287888"/>
                  </a:lnTo>
                  <a:lnTo>
                    <a:pt x="3930415" y="2552050"/>
                  </a:lnTo>
                  <a:lnTo>
                    <a:pt x="4096259" y="1903636"/>
                  </a:lnTo>
                  <a:cubicBezTo>
                    <a:pt x="2670724" y="1873775"/>
                    <a:pt x="1467086" y="2150184"/>
                    <a:pt x="310480" y="2719710"/>
                  </a:cubicBezTo>
                  <a:lnTo>
                    <a:pt x="0" y="2850626"/>
                  </a:lnTo>
                  <a:lnTo>
                    <a:pt x="292852" y="2186788"/>
                  </a:lnTo>
                  <a:cubicBezTo>
                    <a:pt x="429209" y="2115208"/>
                    <a:pt x="574487" y="2005252"/>
                    <a:pt x="710844" y="1933672"/>
                  </a:cubicBezTo>
                  <a:cubicBezTo>
                    <a:pt x="1697739" y="1450807"/>
                    <a:pt x="2549192" y="815172"/>
                    <a:pt x="3953164" y="633636"/>
                  </a:cubicBezTo>
                  <a:lnTo>
                    <a:pt x="4107312"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4" name="Google Shape;268;p7">
              <a:extLst>
                <a:ext uri="{FF2B5EF4-FFF2-40B4-BE49-F238E27FC236}">
                  <a16:creationId xmlns:a16="http://schemas.microsoft.com/office/drawing/2014/main" id="{DC9483D8-981F-094E-D56C-D77BA8C92FAC}"/>
                </a:ext>
              </a:extLst>
            </p:cNvPr>
            <p:cNvSpPr/>
            <p:nvPr/>
          </p:nvSpPr>
          <p:spPr>
            <a:xfrm rot="14154311">
              <a:off x="4039920"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79766" y="1732825"/>
                    <a:pt x="1299254" y="2157801"/>
                    <a:pt x="310480" y="2719710"/>
                  </a:cubicBezTo>
                  <a:lnTo>
                    <a:pt x="0" y="2850626"/>
                  </a:lnTo>
                  <a:lnTo>
                    <a:pt x="285656" y="2185535"/>
                  </a:lnTo>
                  <a:cubicBezTo>
                    <a:pt x="422013" y="2113955"/>
                    <a:pt x="397662" y="2063381"/>
                    <a:pt x="534019" y="1991801"/>
                  </a:cubicBezTo>
                  <a:cubicBezTo>
                    <a:pt x="1520914" y="1508936"/>
                    <a:pt x="2577331" y="898219"/>
                    <a:pt x="3953164" y="633636"/>
                  </a:cubicBezTo>
                  <a:lnTo>
                    <a:pt x="4107312" y="0"/>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5" name="Google Shape;269;p7">
              <a:extLst>
                <a:ext uri="{FF2B5EF4-FFF2-40B4-BE49-F238E27FC236}">
                  <a16:creationId xmlns:a16="http://schemas.microsoft.com/office/drawing/2014/main" id="{208701DF-4701-9185-0324-350A71033AD4}"/>
                </a:ext>
              </a:extLst>
            </p:cNvPr>
            <p:cNvSpPr/>
            <p:nvPr/>
          </p:nvSpPr>
          <p:spPr>
            <a:xfrm rot="14154311">
              <a:off x="4050793"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46940" y="2027108"/>
                    <a:pt x="1385013" y="2299133"/>
                    <a:pt x="310480" y="2719710"/>
                  </a:cubicBezTo>
                  <a:lnTo>
                    <a:pt x="0" y="2850626"/>
                  </a:lnTo>
                  <a:lnTo>
                    <a:pt x="0" y="1969548"/>
                  </a:lnTo>
                  <a:lnTo>
                    <a:pt x="409071" y="1754808"/>
                  </a:lnTo>
                  <a:cubicBezTo>
                    <a:pt x="1395966" y="1271943"/>
                    <a:pt x="2571363" y="763526"/>
                    <a:pt x="3953164" y="633636"/>
                  </a:cubicBezTo>
                  <a:lnTo>
                    <a:pt x="4107312" y="0"/>
                  </a:lnTo>
                  <a:close/>
                </a:path>
              </a:pathLst>
            </a:custGeom>
            <a:solidFill>
              <a:srgbClr val="475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nvGrpSpPr>
            <p:cNvPr id="36" name="Google Shape;270;p7">
              <a:extLst>
                <a:ext uri="{FF2B5EF4-FFF2-40B4-BE49-F238E27FC236}">
                  <a16:creationId xmlns:a16="http://schemas.microsoft.com/office/drawing/2014/main" id="{14CF3E8E-8C32-65DE-5248-974F89E70220}"/>
                </a:ext>
              </a:extLst>
            </p:cNvPr>
            <p:cNvGrpSpPr/>
            <p:nvPr/>
          </p:nvGrpSpPr>
          <p:grpSpPr>
            <a:xfrm>
              <a:off x="4236334" y="3847107"/>
              <a:ext cx="2010996" cy="2453089"/>
              <a:chOff x="3324856" y="3926654"/>
              <a:chExt cx="2685159" cy="3275459"/>
            </a:xfrm>
          </p:grpSpPr>
          <p:sp>
            <p:nvSpPr>
              <p:cNvPr id="37" name="Google Shape;272;p7">
                <a:extLst>
                  <a:ext uri="{FF2B5EF4-FFF2-40B4-BE49-F238E27FC236}">
                    <a16:creationId xmlns:a16="http://schemas.microsoft.com/office/drawing/2014/main" id="{B442E510-66D3-1084-473B-D13D6C1FBE71}"/>
                  </a:ext>
                </a:extLst>
              </p:cNvPr>
              <p:cNvSpPr/>
              <p:nvPr/>
            </p:nvSpPr>
            <p:spPr>
              <a:xfrm rot="-7445689">
                <a:off x="3007934"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7261" y="1765586"/>
                      <a:pt x="1284516" y="2170181"/>
                      <a:pt x="310480" y="2719710"/>
                    </a:cubicBezTo>
                    <a:lnTo>
                      <a:pt x="0" y="2850626"/>
                    </a:lnTo>
                    <a:lnTo>
                      <a:pt x="258720" y="2215459"/>
                    </a:lnTo>
                    <a:cubicBezTo>
                      <a:pt x="395077" y="2143879"/>
                      <a:pt x="514363" y="2086635"/>
                      <a:pt x="650720" y="2015055"/>
                    </a:cubicBezTo>
                    <a:cubicBezTo>
                      <a:pt x="1376324" y="1431619"/>
                      <a:pt x="2382702" y="714983"/>
                      <a:pt x="3953164" y="633636"/>
                    </a:cubicBezTo>
                    <a:lnTo>
                      <a:pt x="4107312" y="0"/>
                    </a:lnTo>
                    <a:close/>
                  </a:path>
                </a:pathLst>
              </a:custGeom>
              <a:solidFill>
                <a:srgbClr val="5E2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8" name="Google Shape;273;p7">
                <a:extLst>
                  <a:ext uri="{FF2B5EF4-FFF2-40B4-BE49-F238E27FC236}">
                    <a16:creationId xmlns:a16="http://schemas.microsoft.com/office/drawing/2014/main" id="{A9446723-B183-4934-6D3D-A2DFE7981FB8}"/>
                  </a:ext>
                </a:extLst>
              </p:cNvPr>
              <p:cNvSpPr/>
              <p:nvPr/>
            </p:nvSpPr>
            <p:spPr>
              <a:xfrm rot="-7445689">
                <a:off x="3051477"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3942" y="1753133"/>
                      <a:pt x="1385013" y="2299133"/>
                      <a:pt x="310480" y="2719710"/>
                    </a:cubicBezTo>
                    <a:lnTo>
                      <a:pt x="0" y="2850626"/>
                    </a:lnTo>
                    <a:lnTo>
                      <a:pt x="0" y="1969548"/>
                    </a:lnTo>
                    <a:lnTo>
                      <a:pt x="409071" y="1754808"/>
                    </a:lnTo>
                    <a:cubicBezTo>
                      <a:pt x="1395966" y="1271943"/>
                      <a:pt x="2496264" y="658966"/>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39" name="Rectangle 38">
              <a:extLst>
                <a:ext uri="{FF2B5EF4-FFF2-40B4-BE49-F238E27FC236}">
                  <a16:creationId xmlns:a16="http://schemas.microsoft.com/office/drawing/2014/main" id="{84A94D5B-6308-96AB-B27F-B19DEE4D07EA}"/>
                </a:ext>
              </a:extLst>
            </p:cNvPr>
            <p:cNvSpPr/>
            <p:nvPr/>
          </p:nvSpPr>
          <p:spPr>
            <a:xfrm flipH="1">
              <a:off x="4645747" y="2430362"/>
              <a:ext cx="367762" cy="615553"/>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1</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0" name="Rectangle 39">
              <a:extLst>
                <a:ext uri="{FF2B5EF4-FFF2-40B4-BE49-F238E27FC236}">
                  <a16:creationId xmlns:a16="http://schemas.microsoft.com/office/drawing/2014/main" id="{1959A649-5123-D3D8-DC48-CCCA5A8926CB}"/>
                </a:ext>
              </a:extLst>
            </p:cNvPr>
            <p:cNvSpPr/>
            <p:nvPr/>
          </p:nvSpPr>
          <p:spPr>
            <a:xfrm flipH="1">
              <a:off x="7335422" y="3389640"/>
              <a:ext cx="361120" cy="615553"/>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Three</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2" name="Rectangle 41">
              <a:extLst>
                <a:ext uri="{FF2B5EF4-FFF2-40B4-BE49-F238E27FC236}">
                  <a16:creationId xmlns:a16="http://schemas.microsoft.com/office/drawing/2014/main" id="{77BEBC66-F5C7-C94B-04E8-17EE3F80585C}"/>
                </a:ext>
              </a:extLst>
            </p:cNvPr>
            <p:cNvSpPr/>
            <p:nvPr/>
          </p:nvSpPr>
          <p:spPr>
            <a:xfrm flipH="1">
              <a:off x="4645747" y="4403375"/>
              <a:ext cx="367762" cy="615553"/>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Four</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3" name="TextBox 82">
              <a:extLst>
                <a:ext uri="{FF2B5EF4-FFF2-40B4-BE49-F238E27FC236}">
                  <a16:creationId xmlns:a16="http://schemas.microsoft.com/office/drawing/2014/main" id="{B9111BC6-F952-E983-93B6-16AC210A2D25}"/>
                </a:ext>
              </a:extLst>
            </p:cNvPr>
            <p:cNvSpPr txBox="1"/>
            <p:nvPr/>
          </p:nvSpPr>
          <p:spPr>
            <a:xfrm>
              <a:off x="838200" y="1869081"/>
              <a:ext cx="3106766" cy="1107996"/>
            </a:xfrm>
            <a:prstGeom prst="rect">
              <a:avLst/>
            </a:prstGeom>
            <a:noFill/>
          </p:spPr>
          <p:txBody>
            <a:bodyPr wrap="square" lIns="0" r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b="1" kern="1200">
                  <a:solidFill>
                    <a:schemeClr val="accent1"/>
                  </a:solidFill>
                  <a:latin typeface="Sakkal Majalla" panose="02000000000000000000" pitchFamily="2" charset="-78"/>
                  <a:ea typeface="+mn-ea"/>
                  <a:cs typeface="Sakkal Majalla" panose="02000000000000000000" pitchFamily="2" charset="-78"/>
                </a:rPr>
                <a:t>A deep understanding of IT services.</a:t>
              </a:r>
              <a:endParaRPr kumimoji="0" lang="en-US"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algn="l" rtl="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At Digital Future Company, we possess a broad and deep understanding and expertise in IT services and how to develop, manage, operate, and improve them.</a:t>
              </a:r>
            </a:p>
          </p:txBody>
        </p:sp>
        <p:sp>
          <p:nvSpPr>
            <p:cNvPr id="44" name="TextBox 82">
              <a:extLst>
                <a:ext uri="{FF2B5EF4-FFF2-40B4-BE49-F238E27FC236}">
                  <a16:creationId xmlns:a16="http://schemas.microsoft.com/office/drawing/2014/main" id="{9BE91FBF-D14B-B6A3-30A0-E15B5831E561}"/>
                </a:ext>
              </a:extLst>
            </p:cNvPr>
            <p:cNvSpPr txBox="1"/>
            <p:nvPr/>
          </p:nvSpPr>
          <p:spPr>
            <a:xfrm>
              <a:off x="8135264" y="3013206"/>
              <a:ext cx="3184557" cy="2092881"/>
            </a:xfrm>
            <a:prstGeom prst="rect">
              <a:avLst/>
            </a:prstGeom>
            <a:noFill/>
          </p:spPr>
          <p:txBody>
            <a:bodyPr wrap="square" lIns="0" rIns="0" rtlCol="0" anchor="ctr">
              <a:spAutoFit/>
            </a:bodyPr>
            <a:lstStyle/>
            <a:p>
              <a:pPr algn="l" rtl="1" hangingPunct="1">
                <a:defRPr/>
              </a:pPr>
              <a:r>
                <a:rPr lang="ar-SA" sz="1600" b="1" kern="1200">
                  <a:solidFill>
                    <a:schemeClr val="accent1"/>
                  </a:solidFill>
                  <a:latin typeface="Sakkal Majalla" panose="02000000000000000000" pitchFamily="2" charset="-78"/>
                  <a:ea typeface="+mn-ea"/>
                  <a:cs typeface="Sakkal Majalla" panose="02000000000000000000" pitchFamily="2" charset="-78"/>
                </a:rPr>
                <a:t>Our Methodologies</a:t>
              </a:r>
              <a:r>
                <a:rPr kumimoji="0" lang="ar-SA" b="1" i="0" u="none" strike="noStrike" kern="1200" cap="none" spc="0" normalizeH="0" baseline="0" noProof="0">
                  <a:ln>
                    <a:noFill/>
                  </a:ln>
                  <a:solidFill>
                    <a:schemeClr val="accent3"/>
                  </a:solidFill>
                  <a:effectLst/>
                  <a:uLnTx/>
                  <a:uFillTx/>
                  <a:latin typeface="Sakkal Majalla" panose="02000000000000000000" pitchFamily="2" charset="-78"/>
                  <a:ea typeface="+mn-ea"/>
                  <a:cs typeface="Sakkal Majalla" panose="02000000000000000000" pitchFamily="2" charset="-78"/>
                </a:rPr>
                <a:t> </a:t>
              </a:r>
              <a:r>
                <a:rPr lang="ar-SA" sz="1600" b="1" kern="1200">
                  <a:solidFill>
                    <a:schemeClr val="accent1"/>
                  </a:solidFill>
                  <a:latin typeface="Sakkal Majalla" panose="02000000000000000000" pitchFamily="2" charset="-78"/>
                  <a:ea typeface="+mn-ea"/>
                  <a:cs typeface="Sakkal Majalla" panose="02000000000000000000" pitchFamily="2" charset="-78"/>
                </a:rPr>
                <a:t>Global</a:t>
              </a:r>
              <a:endParaRPr lang="en-US" sz="1600" b="1" kern="1200">
                <a:solidFill>
                  <a:schemeClr val="accent1"/>
                </a:solidFill>
                <a:latin typeface="Sakkal Majalla" panose="02000000000000000000" pitchFamily="2" charset="-78"/>
                <a:ea typeface="+mn-ea"/>
                <a:cs typeface="Sakkal Majalla" panose="02000000000000000000" pitchFamily="2" charset="-78"/>
              </a:endParaRPr>
            </a:p>
            <a:p>
              <a:pPr algn="l" rtl="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At Digital Future Company, we adopt global standard methodologies in IT service management, development, and operation of systems and applications, and database management, which we employ with professionalism in executing our projects. This helps us achieve the best outcomes with the highest possible quality while controlling the schedule and cost, managing and reducing risks, and adhering to approved service level agreements.</a:t>
              </a:r>
            </a:p>
          </p:txBody>
        </p:sp>
        <p:sp>
          <p:nvSpPr>
            <p:cNvPr id="45" name="TextBox 82">
              <a:extLst>
                <a:ext uri="{FF2B5EF4-FFF2-40B4-BE49-F238E27FC236}">
                  <a16:creationId xmlns:a16="http://schemas.microsoft.com/office/drawing/2014/main" id="{A670B0B3-2A23-33E7-33CA-BB932881CD32}"/>
                </a:ext>
              </a:extLst>
            </p:cNvPr>
            <p:cNvSpPr txBox="1"/>
            <p:nvPr/>
          </p:nvSpPr>
          <p:spPr>
            <a:xfrm>
              <a:off x="8101285" y="805521"/>
              <a:ext cx="3252516" cy="2308324"/>
            </a:xfrm>
            <a:prstGeom prst="rect">
              <a:avLst/>
            </a:prstGeom>
            <a:noFill/>
          </p:spPr>
          <p:txBody>
            <a:bodyPr wrap="square" lIns="0" rIns="0" rtlCol="0" anchor="ctr">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rPr>
                <a:t>We have executed many similar and successful projects.</a:t>
              </a:r>
              <a:endParaRPr kumimoji="0" lang="en-US" sz="1600"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Entities and institutions strive to build strategic partnerships and delegate qualified partners to implement a range of services according to the managed services model. We have assisted many organizations and entities in the private and governmental sectors by providing our professional managed IT services. We will work with the Royal Commission for Riyadh City on this project to manage the commission’s databases and website according to our standard methodologies developed for this purpose.</a:t>
              </a:r>
            </a:p>
          </p:txBody>
        </p:sp>
        <p:sp>
          <p:nvSpPr>
            <p:cNvPr id="46" name="TextBox 82">
              <a:extLst>
                <a:ext uri="{FF2B5EF4-FFF2-40B4-BE49-F238E27FC236}">
                  <a16:creationId xmlns:a16="http://schemas.microsoft.com/office/drawing/2014/main" id="{24E32633-7DEC-4115-1629-B5857862CC1B}"/>
                </a:ext>
              </a:extLst>
            </p:cNvPr>
            <p:cNvSpPr txBox="1"/>
            <p:nvPr/>
          </p:nvSpPr>
          <p:spPr>
            <a:xfrm>
              <a:off x="813656" y="3186175"/>
              <a:ext cx="3173062" cy="2831544"/>
            </a:xfrm>
            <a:prstGeom prst="rect">
              <a:avLst/>
            </a:prstGeom>
            <a:noFill/>
          </p:spPr>
          <p:txBody>
            <a:bodyPr wrap="square" lIns="0" rIns="0" rtlCol="0" anchor="ctr">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ar-SA" b="1" kern="1200">
                  <a:solidFill>
                    <a:schemeClr val="accent1"/>
                  </a:solidFill>
                  <a:latin typeface="Sakkal Majalla" panose="02000000000000000000" pitchFamily="2" charset="-78"/>
                  <a:ea typeface="+mn-ea"/>
                  <a:cs typeface="Sakkal Majalla" panose="02000000000000000000" pitchFamily="2" charset="-78"/>
                </a:rPr>
                <a:t>Competencies and qualified personnel</a:t>
              </a:r>
              <a:endParaRPr kumimoji="0" lang="en-US"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lvl="0" algn="l" rtl="1" eaLnBrk="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Our team includes specialists with a proven track record in implementing similar projects, and our team also includes...</a:t>
              </a:r>
              <a:r>
                <a:rPr lang="ar-SA" sz="1600" kern="1200" err="1">
                  <a:solidFill>
                    <a:prstClr val="black"/>
                  </a:solidFill>
                  <a:latin typeface="Sakkal Majalla" panose="02000000000000000000" pitchFamily="2" charset="-78"/>
                  <a:ea typeface="+mn-ea"/>
                  <a:cs typeface="Sakkal Majalla" panose="02000000000000000000" pitchFamily="2" charset="-78"/>
                </a:rPr>
                <a:t>Consultant</a:t>
              </a:r>
              <a:r>
                <a:rPr lang="ar-SA" sz="1600" kern="1200">
                  <a:solidFill>
                    <a:prstClr val="black"/>
                  </a:solidFill>
                  <a:latin typeface="Sakkal Majalla" panose="02000000000000000000" pitchFamily="2" charset="-78"/>
                  <a:ea typeface="+mn-ea"/>
                  <a:cs typeface="Sakkal Majalla" panose="02000000000000000000" pitchFamily="2" charset="-78"/>
                </a:rPr>
                <a:t>Licensed professionals and project managers from the institute</a:t>
              </a:r>
              <a:r>
                <a:rPr lang="en-US" sz="1600" kern="1200">
                  <a:solidFill>
                    <a:prstClr val="black"/>
                  </a:solidFill>
                  <a:latin typeface="Sakkal Majalla" panose="02000000000000000000" pitchFamily="2" charset="-78"/>
                  <a:ea typeface="+mn-ea"/>
                  <a:cs typeface="Sakkal Majalla" panose="02000000000000000000" pitchFamily="2" charset="-78"/>
                </a:rPr>
                <a:t>PMI</a:t>
              </a:r>
              <a:r>
                <a:rPr lang="ar-SA" sz="1600" kern="1200">
                  <a:solidFill>
                    <a:prstClr val="black"/>
                  </a:solidFill>
                  <a:latin typeface="Sakkal Majalla" panose="02000000000000000000" pitchFamily="2" charset="-78"/>
                  <a:ea typeface="+mn-ea"/>
                  <a:cs typeface="Sakkal Majalla" panose="02000000000000000000" pitchFamily="2" charset="-78"/>
                </a:rPr>
                <a:t>)</a:t>
              </a:r>
              <a:r>
                <a:rPr lang="en-US" sz="1600" kern="1200">
                  <a:solidFill>
                    <a:prstClr val="black"/>
                  </a:solidFill>
                  <a:latin typeface="Sakkal Majalla" panose="02000000000000000000" pitchFamily="2" charset="-78"/>
                  <a:ea typeface="+mn-ea"/>
                  <a:cs typeface="Sakkal Majalla" panose="02000000000000000000" pitchFamily="2" charset="-78"/>
                </a:rPr>
                <a:t> </a:t>
              </a:r>
              <a:r>
                <a:rPr lang="ar-SA" sz="1600" kern="1200" err="1">
                  <a:solidFill>
                    <a:prstClr val="black"/>
                  </a:solidFill>
                  <a:latin typeface="Sakkal Majalla" panose="02000000000000000000" pitchFamily="2" charset="-78"/>
                  <a:ea typeface="+mn-ea"/>
                  <a:cs typeface="Sakkal Majalla" panose="02000000000000000000" pitchFamily="2" charset="-78"/>
                </a:rPr>
                <a:t>And my architects</a:t>
              </a:r>
              <a:r>
                <a:rPr lang="ar-SA" sz="1600" kern="1200">
                  <a:solidFill>
                    <a:prstClr val="black"/>
                  </a:solidFill>
                  <a:latin typeface="Sakkal Majalla" panose="02000000000000000000" pitchFamily="2" charset="-78"/>
                  <a:ea typeface="+mn-ea"/>
                  <a:cs typeface="Sakkal Majalla" panose="02000000000000000000" pitchFamily="2" charset="-78"/>
                </a:rPr>
                <a:t>Reliable institutional solutions certified by (</a:t>
              </a:r>
              <a:r>
                <a:rPr lang="en-US" sz="1600" kern="1200">
                  <a:solidFill>
                    <a:prstClr val="black"/>
                  </a:solidFill>
                  <a:latin typeface="Sakkal Majalla" panose="02000000000000000000" pitchFamily="2" charset="-78"/>
                  <a:ea typeface="+mn-ea"/>
                  <a:cs typeface="Sakkal Majalla" panose="02000000000000000000" pitchFamily="2" charset="-78"/>
                </a:rPr>
                <a:t>TOGAF</a:t>
              </a:r>
              <a:r>
                <a:rPr lang="ar-SA" sz="1600" kern="1200">
                  <a:solidFill>
                    <a:prstClr val="black"/>
                  </a:solidFill>
                  <a:latin typeface="Sakkal Majalla" panose="02000000000000000000" pitchFamily="2" charset="-78"/>
                  <a:ea typeface="+mn-ea"/>
                  <a:cs typeface="Sakkal Majalla" panose="02000000000000000000" pitchFamily="2" charset="-78"/>
                </a:rPr>
                <a:t>Unfortunately, there is no text provided in Arabic to translate into English. Please provide a text for translation.</a:t>
              </a:r>
              <a:r>
                <a:rPr lang="en-US" sz="1600" kern="1200">
                  <a:solidFill>
                    <a:prstClr val="black"/>
                  </a:solidFill>
                  <a:latin typeface="Sakkal Majalla" panose="02000000000000000000" pitchFamily="2" charset="-78"/>
                  <a:ea typeface="+mn-ea"/>
                  <a:cs typeface="Sakkal Majalla" panose="02000000000000000000" pitchFamily="2" charset="-78"/>
                </a:rPr>
                <a:t>,</a:t>
              </a:r>
              <a:r>
                <a:rPr lang="ar-SA" sz="1600" kern="1200">
                  <a:solidFill>
                    <a:prstClr val="black"/>
                  </a:solidFill>
                  <a:latin typeface="Sakkal Majalla" panose="02000000000000000000" pitchFamily="2" charset="-78"/>
                  <a:ea typeface="+mn-ea"/>
                  <a:cs typeface="Sakkal Majalla" panose="02000000000000000000" pitchFamily="2" charset="-78"/>
                </a:rPr>
                <a:t>And technical infrastructure operations managers holding a certificate (</a:t>
              </a:r>
              <a:r>
                <a:rPr lang="en-US" sz="1600" kern="1200">
                  <a:solidFill>
                    <a:prstClr val="black"/>
                  </a:solidFill>
                  <a:latin typeface="Sakkal Majalla" panose="02000000000000000000" pitchFamily="2" charset="-78"/>
                  <a:ea typeface="+mn-ea"/>
                  <a:cs typeface="Sakkal Majalla" panose="02000000000000000000" pitchFamily="2" charset="-78"/>
                </a:rPr>
                <a:t>ITIL</a:t>
              </a:r>
              <a:r>
                <a:rPr lang="ar-SA" sz="1600" kern="1200">
                  <a:solidFill>
                    <a:prstClr val="black"/>
                  </a:solidFill>
                  <a:latin typeface="Sakkal Majalla" panose="02000000000000000000" pitchFamily="2" charset="-78"/>
                  <a:ea typeface="+mn-ea"/>
                  <a:cs typeface="Sakkal Majalla" panose="02000000000000000000" pitchFamily="2" charset="-78"/>
                </a:rPr>
                <a:t>), business and systems analysts, and developers</a:t>
              </a:r>
              <a:r>
                <a:rPr lang="ar-SA" sz="1600" kern="1200" err="1">
                  <a:solidFill>
                    <a:prstClr val="black"/>
                  </a:solidFill>
                  <a:latin typeface="Sakkal Majalla" panose="02000000000000000000" pitchFamily="2" charset="-78"/>
                  <a:ea typeface="+mn-ea"/>
                  <a:cs typeface="Sakkal Majalla" panose="02000000000000000000" pitchFamily="2" charset="-78"/>
                </a:rPr>
                <a:t>Specialists</a:t>
              </a:r>
              <a:r>
                <a:rPr lang="ar-SA" sz="1600" kern="1200">
                  <a:solidFill>
                    <a:prstClr val="black"/>
                  </a:solidFill>
                  <a:latin typeface="Sakkal Majalla" panose="02000000000000000000" pitchFamily="2" charset="-78"/>
                  <a:ea typeface="+mn-ea"/>
                  <a:cs typeface="Sakkal Majalla" panose="02000000000000000000" pitchFamily="2" charset="-78"/>
                </a:rPr>
                <a:t>Quality, and my consultants</a:t>
              </a:r>
              <a:r>
                <a:rPr lang="ar-SA" sz="1600" kern="1200" err="1">
                  <a:solidFill>
                    <a:prstClr val="black"/>
                  </a:solidFill>
                  <a:latin typeface="Sakkal Majalla" panose="02000000000000000000" pitchFamily="2" charset="-78"/>
                  <a:ea typeface="+mn-ea"/>
                  <a:cs typeface="Sakkal Majalla" panose="02000000000000000000" pitchFamily="2" charset="-78"/>
                </a:rPr>
                <a:t>And my designers</a:t>
              </a:r>
              <a:r>
                <a:rPr lang="ar-SA" sz="1600" kern="1200">
                  <a:solidFill>
                    <a:prstClr val="black"/>
                  </a:solidFill>
                  <a:latin typeface="Sakkal Majalla" panose="02000000000000000000" pitchFamily="2" charset="-78"/>
                  <a:ea typeface="+mn-ea"/>
                  <a:cs typeface="Sakkal Majalla" panose="02000000000000000000" pitchFamily="2" charset="-78"/>
                </a:rPr>
                <a:t>Improving user experience, and database managers</a:t>
              </a:r>
              <a:r>
                <a:rPr lang="ar-SA" sz="1600" kern="1200" err="1">
                  <a:solidFill>
                    <a:prstClr val="black"/>
                  </a:solidFill>
                  <a:latin typeface="Sakkal Majalla" panose="02000000000000000000" pitchFamily="2" charset="-78"/>
                  <a:ea typeface="+mn-ea"/>
                  <a:cs typeface="Sakkal Majalla" panose="02000000000000000000" pitchFamily="2" charset="-78"/>
                </a:rPr>
                <a:t>Specialists</a:t>
              </a:r>
              <a:r>
                <a:rPr lang="ar-SA" sz="1600" kern="1200">
                  <a:solidFill>
                    <a:prstClr val="black"/>
                  </a:solidFill>
                  <a:latin typeface="Sakkal Majalla" panose="02000000000000000000" pitchFamily="2" charset="-78"/>
                  <a:ea typeface="+mn-ea"/>
                  <a:cs typeface="Sakkal Majalla" panose="02000000000000000000" pitchFamily="2" charset="-78"/>
                </a:rPr>
                <a:t>Governance, information security, and other disciplines supporting the successful and professional implementation of the project.</a:t>
              </a:r>
            </a:p>
          </p:txBody>
        </p:sp>
        <p:grpSp>
          <p:nvGrpSpPr>
            <p:cNvPr id="47" name="Google Shape;262;p7">
              <a:extLst>
                <a:ext uri="{FF2B5EF4-FFF2-40B4-BE49-F238E27FC236}">
                  <a16:creationId xmlns:a16="http://schemas.microsoft.com/office/drawing/2014/main" id="{D75BAD04-68E2-83E1-25E7-A1B76EAD8844}"/>
                </a:ext>
              </a:extLst>
            </p:cNvPr>
            <p:cNvGrpSpPr/>
            <p:nvPr/>
          </p:nvGrpSpPr>
          <p:grpSpPr>
            <a:xfrm>
              <a:off x="5929674" y="953089"/>
              <a:ext cx="2000126" cy="2453090"/>
              <a:chOff x="5964196" y="-269997"/>
              <a:chExt cx="2670645" cy="3275461"/>
            </a:xfrm>
            <a:solidFill>
              <a:schemeClr val="accent2"/>
            </a:solidFill>
          </p:grpSpPr>
          <p:sp>
            <p:nvSpPr>
              <p:cNvPr id="48" name="Google Shape;264;p7">
                <a:extLst>
                  <a:ext uri="{FF2B5EF4-FFF2-40B4-BE49-F238E27FC236}">
                    <a16:creationId xmlns:a16="http://schemas.microsoft.com/office/drawing/2014/main" id="{635731C3-1CA9-B0A6-55FB-8CE0353C077F}"/>
                  </a:ext>
                </a:extLst>
              </p:cNvPr>
              <p:cNvSpPr/>
              <p:nvPr/>
            </p:nvSpPr>
            <p:spPr>
              <a:xfrm rot="7445689" flipH="1">
                <a:off x="5676304" y="46925"/>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77760" y="1894538"/>
                      <a:pt x="1342136" y="2228468"/>
                      <a:pt x="310480" y="2719710"/>
                    </a:cubicBezTo>
                    <a:lnTo>
                      <a:pt x="0" y="2850626"/>
                    </a:lnTo>
                    <a:lnTo>
                      <a:pt x="301771" y="2148412"/>
                    </a:lnTo>
                    <a:lnTo>
                      <a:pt x="699281" y="1937207"/>
                    </a:lnTo>
                    <a:cubicBezTo>
                      <a:pt x="1686176" y="1454342"/>
                      <a:pt x="2577331" y="898219"/>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49" name="Google Shape;265;p7">
                <a:extLst>
                  <a:ext uri="{FF2B5EF4-FFF2-40B4-BE49-F238E27FC236}">
                    <a16:creationId xmlns:a16="http://schemas.microsoft.com/office/drawing/2014/main" id="{898187ED-1195-FC6C-95A9-6286696FB50E}"/>
                  </a:ext>
                </a:extLst>
              </p:cNvPr>
              <p:cNvSpPr/>
              <p:nvPr/>
            </p:nvSpPr>
            <p:spPr>
              <a:xfrm rot="7445689" flipH="1">
                <a:off x="5647274" y="46927"/>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85463" y="1861396"/>
                      <a:pt x="1379318" y="2170562"/>
                      <a:pt x="310480" y="2719710"/>
                    </a:cubicBezTo>
                    <a:lnTo>
                      <a:pt x="0" y="2850626"/>
                    </a:lnTo>
                    <a:lnTo>
                      <a:pt x="0" y="1969548"/>
                    </a:lnTo>
                    <a:lnTo>
                      <a:pt x="409071" y="1754808"/>
                    </a:lnTo>
                    <a:cubicBezTo>
                      <a:pt x="1395966" y="1271943"/>
                      <a:pt x="2577331" y="898219"/>
                      <a:pt x="3953164" y="633636"/>
                    </a:cubicBezTo>
                    <a:lnTo>
                      <a:pt x="4107312" y="0"/>
                    </a:lnTo>
                    <a:close/>
                  </a:path>
                </a:pathLst>
              </a:custGeom>
              <a:solidFill>
                <a:srgbClr val="7D4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50" name="Google Shape;290;p7">
              <a:extLst>
                <a:ext uri="{FF2B5EF4-FFF2-40B4-BE49-F238E27FC236}">
                  <a16:creationId xmlns:a16="http://schemas.microsoft.com/office/drawing/2014/main" id="{74579384-9989-5A38-40B7-C6F62D01B0D7}"/>
                </a:ext>
              </a:extLst>
            </p:cNvPr>
            <p:cNvSpPr/>
            <p:nvPr/>
          </p:nvSpPr>
          <p:spPr>
            <a:xfrm>
              <a:off x="6017981" y="1354238"/>
              <a:ext cx="139930" cy="468635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2000">
                <a:solidFill>
                  <a:schemeClr val="lt1"/>
                </a:solidFill>
                <a:latin typeface="Sakkal Majalla" panose="02000000000000000000" pitchFamily="2" charset="-78"/>
                <a:ea typeface="Calibri"/>
                <a:cs typeface="Sakkal Majalla" panose="02000000000000000000" pitchFamily="2" charset="-78"/>
                <a:sym typeface="Calibri"/>
              </a:endParaRPr>
            </a:p>
          </p:txBody>
        </p:sp>
        <p:sp>
          <p:nvSpPr>
            <p:cNvPr id="41" name="Rectangle 40">
              <a:extLst>
                <a:ext uri="{FF2B5EF4-FFF2-40B4-BE49-F238E27FC236}">
                  <a16:creationId xmlns:a16="http://schemas.microsoft.com/office/drawing/2014/main" id="{680732E5-0359-404C-E012-B81493B8C822}"/>
                </a:ext>
              </a:extLst>
            </p:cNvPr>
            <p:cNvSpPr/>
            <p:nvPr/>
          </p:nvSpPr>
          <p:spPr>
            <a:xfrm flipH="1">
              <a:off x="7162449" y="1450121"/>
              <a:ext cx="367762" cy="615553"/>
            </a:xfrm>
            <a:prstGeom prst="rect">
              <a:avLst/>
            </a:prstGeom>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2</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grpSp>
    </p:spTree>
    <p:extLst>
      <p:ext uri="{BB962C8B-B14F-4D97-AF65-F5344CB8AC3E}">
        <p14:creationId xmlns:p14="http://schemas.microsoft.com/office/powerpoint/2010/main" val="2744021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rtl="1"/>
            <a:r>
              <a:rPr lang="ar-JO" sz="2400" b="1">
                <a:solidFill>
                  <a:schemeClr val="accent2"/>
                </a:solidFill>
                <a:latin typeface="Sakkal Majalla" panose="02000000000000000000" pitchFamily="2" charset="-78"/>
                <a:cs typeface="Sakkal Majalla" panose="02000000000000000000" pitchFamily="2" charset="-78"/>
              </a:rPr>
              <a:t>Selected projects for the digital future*</a:t>
            </a:r>
            <a:endParaRPr lang="ar-SA" sz="2400" b="1">
              <a:solidFill>
                <a:schemeClr val="accent2"/>
              </a:solidFill>
              <a:latin typeface="Sakkal Majalla" panose="02000000000000000000" pitchFamily="2" charset="-78"/>
              <a:cs typeface="Sakkal Majalla" panose="02000000000000000000" pitchFamily="2" charset="-78"/>
            </a:endParaRPr>
          </a:p>
        </p:txBody>
      </p:sp>
      <p:grpSp>
        <p:nvGrpSpPr>
          <p:cNvPr id="89" name="Group 88">
            <a:extLst>
              <a:ext uri="{FF2B5EF4-FFF2-40B4-BE49-F238E27FC236}">
                <a16:creationId xmlns:a16="http://schemas.microsoft.com/office/drawing/2014/main" id="{D519BA03-1BD8-C9F0-EBBA-B1D44F7D37F3}"/>
              </a:ext>
            </a:extLst>
          </p:cNvPr>
          <p:cNvGrpSpPr/>
          <p:nvPr/>
        </p:nvGrpSpPr>
        <p:grpSpPr>
          <a:xfrm>
            <a:off x="1231902" y="1130300"/>
            <a:ext cx="9766298" cy="4768851"/>
            <a:chOff x="1231902" y="1130301"/>
            <a:chExt cx="9766298" cy="4152902"/>
          </a:xfrm>
        </p:grpSpPr>
        <p:pic>
          <p:nvPicPr>
            <p:cNvPr id="76" name="Picture 4">
              <a:extLst>
                <a:ext uri="{FF2B5EF4-FFF2-40B4-BE49-F238E27FC236}">
                  <a16:creationId xmlns:a16="http://schemas.microsoft.com/office/drawing/2014/main" id="{DDB408E1-F79C-A34D-2933-8BBF9C3E8BD3}"/>
                </a:ext>
              </a:extLst>
            </p:cNvPr>
            <p:cNvPicPr>
              <a:picLocks noChangeAspect="1"/>
            </p:cNvPicPr>
            <p:nvPr/>
          </p:nvPicPr>
          <p:blipFill>
            <a:blip r:embed="rId2"/>
            <a:stretch>
              <a:fillRect/>
            </a:stretch>
          </p:blipFill>
          <p:spPr>
            <a:xfrm>
              <a:off x="5730622" y="1130301"/>
              <a:ext cx="715449" cy="653070"/>
            </a:xfrm>
            <a:prstGeom prst="rect">
              <a:avLst/>
            </a:prstGeom>
          </p:spPr>
        </p:pic>
        <p:sp>
          <p:nvSpPr>
            <p:cNvPr id="3" name="TextBox 2">
              <a:extLst>
                <a:ext uri="{FF2B5EF4-FFF2-40B4-BE49-F238E27FC236}">
                  <a16:creationId xmlns:a16="http://schemas.microsoft.com/office/drawing/2014/main" id="{877A3544-0B27-2AEA-72C1-7D9EFF32B661}"/>
                </a:ext>
              </a:extLst>
            </p:cNvPr>
            <p:cNvSpPr txBox="1"/>
            <p:nvPr/>
          </p:nvSpPr>
          <p:spPr>
            <a:xfrm>
              <a:off x="9777305" y="1749526"/>
              <a:ext cx="1220895" cy="1290738"/>
            </a:xfrm>
            <a:prstGeom prst="rect">
              <a:avLst/>
            </a:prstGeom>
            <a:noFill/>
            <a:ln w="12700">
              <a:solidFill>
                <a:schemeClr val="accent6">
                  <a:lumMod val="75000"/>
                </a:schemeClr>
              </a:solidFill>
              <a:prstDash val="sysDash"/>
            </a:ln>
          </p:spPr>
          <p:txBody>
            <a:bodyPr wrap="square" anchor="t">
              <a:noAutofit/>
            </a:bodyPr>
            <a:lstStyle/>
            <a:p>
              <a:pPr algn="l"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Development of the Internal and External Portal for the Eastern Health Cluster</a:t>
              </a:r>
            </a:p>
          </p:txBody>
        </p:sp>
        <p:sp>
          <p:nvSpPr>
            <p:cNvPr id="4" name="TextBox 3">
              <a:extLst>
                <a:ext uri="{FF2B5EF4-FFF2-40B4-BE49-F238E27FC236}">
                  <a16:creationId xmlns:a16="http://schemas.microsoft.com/office/drawing/2014/main" id="{97D44B69-4E4C-4314-7F9C-5ADF90266328}"/>
                </a:ext>
              </a:extLst>
            </p:cNvPr>
            <p:cNvSpPr txBox="1"/>
            <p:nvPr/>
          </p:nvSpPr>
          <p:spPr>
            <a:xfrm>
              <a:off x="8353070" y="1746469"/>
              <a:ext cx="1220895" cy="1290738"/>
            </a:xfrm>
            <a:prstGeom prst="rect">
              <a:avLst/>
            </a:prstGeom>
            <a:noFill/>
            <a:ln w="12700">
              <a:solidFill>
                <a:schemeClr val="accent6">
                  <a:lumMod val="75000"/>
                </a:schemeClr>
              </a:solidFill>
              <a:prstDash val="sysDash"/>
            </a:ln>
          </p:spPr>
          <p:txBody>
            <a:bodyPr wrap="square" anchor="t">
              <a:noAutofit/>
            </a:bodyPr>
            <a:lstStyle/>
            <a:p>
              <a:pPr algn="l" defTabSz="1371600" rtl="1">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Geospatial solutions programs</a:t>
              </a:r>
            </a:p>
          </p:txBody>
        </p:sp>
        <p:sp>
          <p:nvSpPr>
            <p:cNvPr id="5" name="Rectangle: Rounded Corners 4">
              <a:extLst>
                <a:ext uri="{FF2B5EF4-FFF2-40B4-BE49-F238E27FC236}">
                  <a16:creationId xmlns:a16="http://schemas.microsoft.com/office/drawing/2014/main" id="{7CFEEA6B-B9C5-6045-1C34-7A8791775595}"/>
                </a:ext>
              </a:extLst>
            </p:cNvPr>
            <p:cNvSpPr/>
            <p:nvPr/>
          </p:nvSpPr>
          <p:spPr>
            <a:xfrm>
              <a:off x="5504603" y="1747488"/>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l" defTabSz="1371600" rtl="1">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Data preparation, design, structuring, and governance</a:t>
              </a:r>
            </a:p>
          </p:txBody>
        </p:sp>
        <p:sp>
          <p:nvSpPr>
            <p:cNvPr id="6" name="Rectangle: Rounded Corners 2">
              <a:extLst>
                <a:ext uri="{FF2B5EF4-FFF2-40B4-BE49-F238E27FC236}">
                  <a16:creationId xmlns:a16="http://schemas.microsoft.com/office/drawing/2014/main" id="{049902DA-9D23-6A92-4A42-CFB50B5237B1}"/>
                </a:ext>
              </a:extLst>
            </p:cNvPr>
            <p:cNvSpPr/>
            <p:nvPr/>
          </p:nvSpPr>
          <p:spPr>
            <a:xfrm>
              <a:off x="6928837" y="1748507"/>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l"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The Comprehensive App for the Technology Project Management Office</a:t>
              </a:r>
              <a:endParaRPr lang="ar-SA" altLang="ko-KR" sz="1200" b="1">
                <a:solidFill>
                  <a:prstClr val="black"/>
                </a:solidFill>
                <a:latin typeface="Sakkal Majalla" panose="02000000000000000000" pitchFamily="2" charset="-78"/>
                <a:ea typeface="맑은 고딕" panose="020B0503020000020004" pitchFamily="34" charset="-127"/>
                <a:cs typeface="Sakkal Majalla" panose="02000000000000000000" pitchFamily="2" charset="-78"/>
              </a:endParaRPr>
            </a:p>
          </p:txBody>
        </p:sp>
        <p:sp>
          <p:nvSpPr>
            <p:cNvPr id="7" name="Rectangle 6">
              <a:extLst>
                <a:ext uri="{FF2B5EF4-FFF2-40B4-BE49-F238E27FC236}">
                  <a16:creationId xmlns:a16="http://schemas.microsoft.com/office/drawing/2014/main" id="{7DD47A36-0002-E6FB-09FC-79F2777751B1}"/>
                </a:ext>
              </a:extLst>
            </p:cNvPr>
            <p:cNvSpPr/>
            <p:nvPr/>
          </p:nvSpPr>
          <p:spPr>
            <a:xfrm>
              <a:off x="4080370" y="1743416"/>
              <a:ext cx="1220895" cy="1322479"/>
            </a:xfrm>
            <a:prstGeom prst="rect">
              <a:avLst/>
            </a:prstGeom>
            <a:ln w="12700">
              <a:solidFill>
                <a:schemeClr val="accent6">
                  <a:lumMod val="75000"/>
                </a:schemeClr>
              </a:solidFill>
              <a:prstDash val="sysDash"/>
            </a:ln>
          </p:spPr>
          <p:txBody>
            <a:bodyPr wrap="square">
              <a:noAutofit/>
            </a:bodyPr>
            <a:lstStyle/>
            <a:p>
              <a:pPr algn="l" defTabSz="1371600" rtl="1">
                <a:defRPr/>
              </a:pPr>
              <a:r>
                <a:rPr lang="ar-SA" sz="1200" b="1">
                  <a:solidFill>
                    <a:srgbClr val="17636F"/>
                  </a:solidFill>
                  <a:latin typeface="Sakkal Majalla" panose="02000000000000000000" pitchFamily="2" charset="-78"/>
                  <a:cs typeface="Sakkal Majalla" panose="02000000000000000000" pitchFamily="2" charset="-78"/>
                </a:rPr>
                <a:t>Providing consultancy services and support for managing digital enablers</a:t>
              </a:r>
            </a:p>
            <a:p>
              <a:pPr algn="l" defTabSz="1371600" rtl="1">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8" name="Rectangle 7">
              <a:extLst>
                <a:ext uri="{FF2B5EF4-FFF2-40B4-BE49-F238E27FC236}">
                  <a16:creationId xmlns:a16="http://schemas.microsoft.com/office/drawing/2014/main" id="{FE5958B4-E9E9-4436-7778-C83D6E3C41A1}"/>
                </a:ext>
              </a:extLst>
            </p:cNvPr>
            <p:cNvSpPr/>
            <p:nvPr/>
          </p:nvSpPr>
          <p:spPr>
            <a:xfrm>
              <a:off x="2656135" y="1744433"/>
              <a:ext cx="1220895" cy="1310996"/>
            </a:xfrm>
            <a:prstGeom prst="rect">
              <a:avLst/>
            </a:prstGeom>
            <a:ln w="12700">
              <a:solidFill>
                <a:schemeClr val="accent6">
                  <a:lumMod val="75000"/>
                </a:schemeClr>
              </a:solidFill>
              <a:prstDash val="sysDash"/>
            </a:ln>
          </p:spPr>
          <p:txBody>
            <a:bodyPr wrap="square">
              <a:noAutofit/>
            </a:bodyPr>
            <a:lstStyle/>
            <a:p>
              <a:pPr algn="l" defTabSz="1371600" rtl="1">
                <a:defRPr/>
              </a:pPr>
              <a:r>
                <a:rPr lang="ar-SA" sz="1200" b="1">
                  <a:solidFill>
                    <a:srgbClr val="17636F"/>
                  </a:solidFill>
                  <a:latin typeface="Sakkal Majalla" panose="02000000000000000000" pitchFamily="2" charset="-78"/>
                  <a:cs typeface="Sakkal Majalla" panose="02000000000000000000" pitchFamily="2" charset="-78"/>
                </a:rPr>
                <a:t>Operation and maintenance of the spatial portal, dashboards, and spatial indicators.</a:t>
              </a:r>
            </a:p>
          </p:txBody>
        </p:sp>
        <p:pic>
          <p:nvPicPr>
            <p:cNvPr id="62" name="Picture 61" descr="Logo, company name&#10;&#10;Description automatically generated">
              <a:extLst>
                <a:ext uri="{FF2B5EF4-FFF2-40B4-BE49-F238E27FC236}">
                  <a16:creationId xmlns:a16="http://schemas.microsoft.com/office/drawing/2014/main" id="{574879F5-D768-68A4-D43B-593E4446B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3661" y="1243490"/>
              <a:ext cx="837366" cy="538951"/>
            </a:xfrm>
            <a:prstGeom prst="rect">
              <a:avLst/>
            </a:prstGeom>
          </p:spPr>
        </p:pic>
        <p:grpSp>
          <p:nvGrpSpPr>
            <p:cNvPr id="88" name="Group 87">
              <a:extLst>
                <a:ext uri="{FF2B5EF4-FFF2-40B4-BE49-F238E27FC236}">
                  <a16:creationId xmlns:a16="http://schemas.microsoft.com/office/drawing/2014/main" id="{6A3B8972-6EF8-4627-AA8B-56C3891CAF56}"/>
                </a:ext>
              </a:extLst>
            </p:cNvPr>
            <p:cNvGrpSpPr/>
            <p:nvPr/>
          </p:nvGrpSpPr>
          <p:grpSpPr>
            <a:xfrm>
              <a:off x="1231902" y="3680146"/>
              <a:ext cx="9766298" cy="1603057"/>
              <a:chOff x="1231902" y="3680144"/>
              <a:chExt cx="9766298" cy="2230191"/>
            </a:xfrm>
          </p:grpSpPr>
          <p:sp>
            <p:nvSpPr>
              <p:cNvPr id="9" name="Rectangle 8">
                <a:extLst>
                  <a:ext uri="{FF2B5EF4-FFF2-40B4-BE49-F238E27FC236}">
                    <a16:creationId xmlns:a16="http://schemas.microsoft.com/office/drawing/2014/main" id="{5C94FD8C-7D47-A963-C95F-01C173ED6B70}"/>
                  </a:ext>
                </a:extLst>
              </p:cNvPr>
              <p:cNvSpPr/>
              <p:nvPr/>
            </p:nvSpPr>
            <p:spPr>
              <a:xfrm>
                <a:off x="4080370" y="3681130"/>
                <a:ext cx="1220895" cy="2195459"/>
              </a:xfrm>
              <a:prstGeom prst="rect">
                <a:avLst/>
              </a:prstGeom>
              <a:ln w="12700">
                <a:solidFill>
                  <a:schemeClr val="accent6">
                    <a:lumMod val="75000"/>
                  </a:schemeClr>
                </a:solidFill>
                <a:prstDash val="sysDash"/>
              </a:ln>
            </p:spPr>
            <p:txBody>
              <a:bodyPr wrap="square">
                <a:noAutofit/>
              </a:bodyPr>
              <a:lstStyle/>
              <a:p>
                <a:pPr algn="l" defTabSz="1371600" rtl="1">
                  <a:defRPr/>
                </a:pPr>
                <a:r>
                  <a:rPr lang="ar-SA" sz="1200" b="1">
                    <a:solidFill>
                      <a:srgbClr val="17636F"/>
                    </a:solidFill>
                    <a:latin typeface="Sakkal Majalla" panose="02000000000000000000" pitchFamily="2" charset="-78"/>
                    <a:cs typeface="Sakkal Majalla" panose="02000000000000000000" pitchFamily="2" charset="-78"/>
                  </a:rPr>
                  <a:t>Providing consultancy services for the business development of the Water Regulator</a:t>
                </a:r>
              </a:p>
              <a:p>
                <a:pPr algn="l" defTabSz="1371600" rtl="1">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11" name="Rectangle 10">
                <a:extLst>
                  <a:ext uri="{FF2B5EF4-FFF2-40B4-BE49-F238E27FC236}">
                    <a16:creationId xmlns:a16="http://schemas.microsoft.com/office/drawing/2014/main" id="{489E2CB6-BE0E-B7D0-EE52-BD6AE8823163}"/>
                  </a:ext>
                </a:extLst>
              </p:cNvPr>
              <p:cNvSpPr/>
              <p:nvPr/>
            </p:nvSpPr>
            <p:spPr>
              <a:xfrm>
                <a:off x="2656135" y="3682115"/>
                <a:ext cx="1220895" cy="2192274"/>
              </a:xfrm>
              <a:prstGeom prst="rect">
                <a:avLst/>
              </a:prstGeom>
              <a:ln w="12700">
                <a:solidFill>
                  <a:schemeClr val="accent6">
                    <a:lumMod val="75000"/>
                  </a:schemeClr>
                </a:solidFill>
                <a:prstDash val="sysDash"/>
              </a:ln>
            </p:spPr>
            <p:txBody>
              <a:bodyPr wrap="square">
                <a:noAutofit/>
              </a:bodyPr>
              <a:lstStyle/>
              <a:p>
                <a:pPr algn="l" defTabSz="1371600" rtl="1">
                  <a:defRPr/>
                </a:pPr>
                <a:r>
                  <a:rPr lang="ar-SA" sz="1200" b="1">
                    <a:solidFill>
                      <a:srgbClr val="17636F"/>
                    </a:solidFill>
                    <a:latin typeface="Sakkal Majalla" panose="02000000000000000000" pitchFamily="2" charset="-78"/>
                    <a:cs typeface="Sakkal Majalla" panose="02000000000000000000" pitchFamily="2" charset="-78"/>
                  </a:rPr>
                  <a:t>Providing consulting services and technical support services.</a:t>
                </a:r>
              </a:p>
            </p:txBody>
          </p:sp>
          <p:sp>
            <p:nvSpPr>
              <p:cNvPr id="17" name="Rectangle 16">
                <a:extLst>
                  <a:ext uri="{FF2B5EF4-FFF2-40B4-BE49-F238E27FC236}">
                    <a16:creationId xmlns:a16="http://schemas.microsoft.com/office/drawing/2014/main" id="{F0DB8C0B-AE32-FBB5-BFE8-791B8D7254E9}"/>
                  </a:ext>
                </a:extLst>
              </p:cNvPr>
              <p:cNvSpPr/>
              <p:nvPr/>
            </p:nvSpPr>
            <p:spPr>
              <a:xfrm>
                <a:off x="1231902" y="3683101"/>
                <a:ext cx="1220895" cy="2195459"/>
              </a:xfrm>
              <a:prstGeom prst="rect">
                <a:avLst/>
              </a:prstGeom>
              <a:ln w="12700">
                <a:solidFill>
                  <a:schemeClr val="accent6">
                    <a:lumMod val="75000"/>
                  </a:schemeClr>
                </a:solidFill>
                <a:prstDash val="sysDash"/>
              </a:ln>
            </p:spPr>
            <p:txBody>
              <a:bodyPr wrap="square">
                <a:noAutofit/>
              </a:bodyPr>
              <a:lstStyle/>
              <a:p>
                <a:pPr algn="l" defTabSz="1371600" rtl="1">
                  <a:defRPr/>
                </a:pPr>
                <a:r>
                  <a:rPr lang="ar-SA" sz="1200" b="1">
                    <a:solidFill>
                      <a:srgbClr val="17636F"/>
                    </a:solidFill>
                    <a:latin typeface="Sakkal Majalla" panose="02000000000000000000" pitchFamily="2" charset="-78"/>
                    <a:cs typeface="Sakkal Majalla" panose="02000000000000000000" pitchFamily="2" charset="-78"/>
                  </a:rPr>
                  <a:t>Technology governance, structuring, and implementation of the technology strategy for the Ministry of Interior.</a:t>
                </a:r>
              </a:p>
            </p:txBody>
          </p:sp>
          <p:sp>
            <p:nvSpPr>
              <p:cNvPr id="64" name="Rectangle: Rounded Corners 63">
                <a:extLst>
                  <a:ext uri="{FF2B5EF4-FFF2-40B4-BE49-F238E27FC236}">
                    <a16:creationId xmlns:a16="http://schemas.microsoft.com/office/drawing/2014/main" id="{80EBE975-7773-902D-D0CA-06F8B96B4205}"/>
                  </a:ext>
                </a:extLst>
              </p:cNvPr>
              <p:cNvSpPr/>
              <p:nvPr/>
            </p:nvSpPr>
            <p:spPr>
              <a:xfrm>
                <a:off x="5504603" y="3684083"/>
                <a:ext cx="1220895" cy="2192274"/>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l"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Providing consultancy services and technical support to develop a unified vision for the Ministry of Environment, Water, and Agriculture.</a:t>
                </a:r>
              </a:p>
            </p:txBody>
          </p:sp>
          <p:sp>
            <p:nvSpPr>
              <p:cNvPr id="67" name="Rectangle: Rounded Corners 66">
                <a:extLst>
                  <a:ext uri="{FF2B5EF4-FFF2-40B4-BE49-F238E27FC236}">
                    <a16:creationId xmlns:a16="http://schemas.microsoft.com/office/drawing/2014/main" id="{A0F315F2-B715-ED2A-4D93-9C8F42CA97B7}"/>
                  </a:ext>
                </a:extLst>
              </p:cNvPr>
              <p:cNvSpPr/>
              <p:nvPr/>
            </p:nvSpPr>
            <p:spPr>
              <a:xfrm>
                <a:off x="6928837" y="3685069"/>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l"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Development of standards for the inclusion of promising and leading national companies</a:t>
                </a:r>
              </a:p>
            </p:txBody>
          </p:sp>
          <p:sp>
            <p:nvSpPr>
              <p:cNvPr id="69" name="Rectangle: Rounded Corners 68">
                <a:extLst>
                  <a:ext uri="{FF2B5EF4-FFF2-40B4-BE49-F238E27FC236}">
                    <a16:creationId xmlns:a16="http://schemas.microsoft.com/office/drawing/2014/main" id="{BB77B13C-5073-985A-BF8C-0C677B819793}"/>
                  </a:ext>
                </a:extLst>
              </p:cNvPr>
              <p:cNvSpPr/>
              <p:nvPr/>
            </p:nvSpPr>
            <p:spPr>
              <a:xfrm>
                <a:off x="8353070" y="3686054"/>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l" defTabSz="1371600" rtl="1">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Development of services for procedures at the Ministry of Interior's Military Affairs Agency, Phase One</a:t>
                </a:r>
              </a:p>
            </p:txBody>
          </p:sp>
          <p:sp>
            <p:nvSpPr>
              <p:cNvPr id="71" name="TextBox 70">
                <a:extLst>
                  <a:ext uri="{FF2B5EF4-FFF2-40B4-BE49-F238E27FC236}">
                    <a16:creationId xmlns:a16="http://schemas.microsoft.com/office/drawing/2014/main" id="{025A4BDA-103F-5811-AA3C-FD0D2B584295}"/>
                  </a:ext>
                </a:extLst>
              </p:cNvPr>
              <p:cNvSpPr txBox="1"/>
              <p:nvPr/>
            </p:nvSpPr>
            <p:spPr>
              <a:xfrm>
                <a:off x="9777305" y="3680144"/>
                <a:ext cx="1220895" cy="2224281"/>
              </a:xfrm>
              <a:prstGeom prst="rect">
                <a:avLst/>
              </a:prstGeom>
              <a:noFill/>
              <a:ln>
                <a:solidFill>
                  <a:schemeClr val="accent6">
                    <a:lumMod val="75000"/>
                  </a:schemeClr>
                </a:solidFill>
                <a:prstDash val="sysDash"/>
              </a:ln>
            </p:spPr>
            <p:txBody>
              <a:bodyPr wrap="square" anchor="t">
                <a:noAutofit/>
              </a:bodyPr>
              <a:lstStyle/>
              <a:p>
                <a:pPr algn="l" defTabSz="1371600" rtl="1">
                  <a:spcBef>
                    <a:spcPct val="20000"/>
                  </a:spcBef>
                  <a:buClr>
                    <a:srgbClr val="27CED7"/>
                  </a:buClr>
                  <a:buSzPct val="150000"/>
                  <a:defRPr/>
                </a:pPr>
                <a:r>
                  <a:rPr lang="ar-SA" sz="1200" b="1">
                    <a:solidFill>
                      <a:srgbClr val="17636F"/>
                    </a:solidFill>
                    <a:latin typeface="Sakkal Majalla" panose="02000000000000000000" pitchFamily="2" charset="-78"/>
                    <a:ea typeface="+mn-ea"/>
                    <a:cs typeface="Sakkal Majalla" panose="02000000000000000000" pitchFamily="2" charset="-78"/>
                  </a:rPr>
                  <a:t>Development of electronic services for project management and providing technical and strategic support for the ministry.</a:t>
                </a:r>
              </a:p>
            </p:txBody>
          </p:sp>
        </p:grpSp>
        <p:sp>
          <p:nvSpPr>
            <p:cNvPr id="72" name="TextBox 71">
              <a:extLst>
                <a:ext uri="{FF2B5EF4-FFF2-40B4-BE49-F238E27FC236}">
                  <a16:creationId xmlns:a16="http://schemas.microsoft.com/office/drawing/2014/main" id="{A14526DD-2E73-2AE9-2307-911CE4EE7230}"/>
                </a:ext>
              </a:extLst>
            </p:cNvPr>
            <p:cNvSpPr txBox="1"/>
            <p:nvPr/>
          </p:nvSpPr>
          <p:spPr>
            <a:xfrm>
              <a:off x="1231902" y="1745453"/>
              <a:ext cx="1220895" cy="1308992"/>
            </a:xfrm>
            <a:prstGeom prst="rect">
              <a:avLst/>
            </a:prstGeom>
            <a:noFill/>
            <a:ln w="12700">
              <a:solidFill>
                <a:schemeClr val="accent6">
                  <a:lumMod val="75000"/>
                </a:schemeClr>
              </a:solidFill>
              <a:prstDash val="sysDash"/>
            </a:ln>
          </p:spPr>
          <p:txBody>
            <a:bodyPr wrap="square" rtlCol="0">
              <a:noAutofit/>
            </a:bodyPr>
            <a:lstStyle/>
            <a:p>
              <a:pPr algn="l" defTabSz="1371587" rtl="1">
                <a:defRPr/>
              </a:pPr>
              <a:r>
                <a:rPr lang="ar-SA" sz="1200" b="1">
                  <a:solidFill>
                    <a:srgbClr val="17636F"/>
                  </a:solidFill>
                  <a:latin typeface="Sakkal Majalla" panose="02000000000000000000" pitchFamily="2" charset="-78"/>
                  <a:cs typeface="Sakkal Majalla" panose="02000000000000000000" pitchFamily="2" charset="-78"/>
                </a:rPr>
                <a:t>The second phase of the digital transformation project in the Ministry of Industry</a:t>
              </a:r>
            </a:p>
          </p:txBody>
        </p:sp>
        <p:pic>
          <p:nvPicPr>
            <p:cNvPr id="73" name="Picture 72">
              <a:extLst>
                <a:ext uri="{FF2B5EF4-FFF2-40B4-BE49-F238E27FC236}">
                  <a16:creationId xmlns:a16="http://schemas.microsoft.com/office/drawing/2014/main" id="{0A6D4715-69E1-50F3-CA7B-D3E52290A864}"/>
                </a:ext>
              </a:extLst>
            </p:cNvPr>
            <p:cNvPicPr>
              <a:picLocks noChangeAspect="1"/>
            </p:cNvPicPr>
            <p:nvPr/>
          </p:nvPicPr>
          <p:blipFill>
            <a:blip r:embed="rId4"/>
            <a:stretch>
              <a:fillRect/>
            </a:stretch>
          </p:blipFill>
          <p:spPr>
            <a:xfrm>
              <a:off x="1289262" y="1307683"/>
              <a:ext cx="1192486" cy="377470"/>
            </a:xfrm>
            <a:prstGeom prst="rect">
              <a:avLst/>
            </a:prstGeom>
          </p:spPr>
        </p:pic>
        <p:pic>
          <p:nvPicPr>
            <p:cNvPr id="74" name="Picture 4">
              <a:extLst>
                <a:ext uri="{FF2B5EF4-FFF2-40B4-BE49-F238E27FC236}">
                  <a16:creationId xmlns:a16="http://schemas.microsoft.com/office/drawing/2014/main" id="{32E18886-A7DD-996F-23C9-250611BE1991}"/>
                </a:ext>
              </a:extLst>
            </p:cNvPr>
            <p:cNvPicPr>
              <a:picLocks noChangeAspect="1"/>
            </p:cNvPicPr>
            <p:nvPr/>
          </p:nvPicPr>
          <p:blipFill>
            <a:blip r:embed="rId5"/>
            <a:stretch>
              <a:fillRect/>
            </a:stretch>
          </p:blipFill>
          <p:spPr>
            <a:xfrm>
              <a:off x="9936361" y="1307683"/>
              <a:ext cx="980330" cy="296615"/>
            </a:xfrm>
            <a:prstGeom prst="rect">
              <a:avLst/>
            </a:prstGeom>
          </p:spPr>
        </p:pic>
        <p:pic>
          <p:nvPicPr>
            <p:cNvPr id="75" name="Picture 74">
              <a:extLst>
                <a:ext uri="{FF2B5EF4-FFF2-40B4-BE49-F238E27FC236}">
                  <a16:creationId xmlns:a16="http://schemas.microsoft.com/office/drawing/2014/main" id="{058CFAD4-F757-03E7-39D8-B474174DDEF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212537" y="1201679"/>
              <a:ext cx="640203" cy="538951"/>
            </a:xfrm>
            <a:prstGeom prst="rect">
              <a:avLst/>
            </a:prstGeom>
          </p:spPr>
        </p:pic>
        <p:pic>
          <p:nvPicPr>
            <p:cNvPr id="77" name="Picture 76">
              <a:extLst>
                <a:ext uri="{FF2B5EF4-FFF2-40B4-BE49-F238E27FC236}">
                  <a16:creationId xmlns:a16="http://schemas.microsoft.com/office/drawing/2014/main" id="{21144D85-8DAB-CD56-C2F5-D8D20F0FC3B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75" t="11798" r="15383" b="12629"/>
            <a:stretch/>
          </p:blipFill>
          <p:spPr bwMode="auto">
            <a:xfrm>
              <a:off x="4203820" y="1269992"/>
              <a:ext cx="898937" cy="415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DC177EEB-E1FC-7774-456C-694DEE34B15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612243" y="3103652"/>
              <a:ext cx="640203" cy="538951"/>
            </a:xfrm>
            <a:prstGeom prst="rect">
              <a:avLst/>
            </a:prstGeom>
          </p:spPr>
        </p:pic>
        <p:pic>
          <p:nvPicPr>
            <p:cNvPr id="79" name="Picture 11" descr="Logo, company name&#10;&#10;Description automatically generated">
              <a:extLst>
                <a:ext uri="{FF2B5EF4-FFF2-40B4-BE49-F238E27FC236}">
                  <a16:creationId xmlns:a16="http://schemas.microsoft.com/office/drawing/2014/main" id="{AA954025-FB4A-5C47-1BE1-B278FDF185D6}"/>
                </a:ext>
              </a:extLst>
            </p:cNvPr>
            <p:cNvPicPr>
              <a:picLocks noChangeAspect="1"/>
            </p:cNvPicPr>
            <p:nvPr/>
          </p:nvPicPr>
          <p:blipFill>
            <a:blip r:embed="rId8"/>
            <a:stretch>
              <a:fillRect/>
            </a:stretch>
          </p:blipFill>
          <p:spPr>
            <a:xfrm>
              <a:off x="7142644" y="3183791"/>
              <a:ext cx="737008" cy="444394"/>
            </a:xfrm>
            <a:prstGeom prst="rect">
              <a:avLst/>
            </a:prstGeom>
          </p:spPr>
        </p:pic>
        <p:pic>
          <p:nvPicPr>
            <p:cNvPr id="80" name="Picture 6" descr="170 وظيفة شاغرة للجنسين في وزارة البيئة | صحيفة المواطن الإلكترونية">
              <a:extLst>
                <a:ext uri="{FF2B5EF4-FFF2-40B4-BE49-F238E27FC236}">
                  <a16:creationId xmlns:a16="http://schemas.microsoft.com/office/drawing/2014/main" id="{C5FDECF3-86CE-086E-1EB2-5E9970909C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8184"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مجموعة 11">
              <a:extLst>
                <a:ext uri="{FF2B5EF4-FFF2-40B4-BE49-F238E27FC236}">
                  <a16:creationId xmlns:a16="http://schemas.microsoft.com/office/drawing/2014/main" id="{3DDCC012-C6B9-E0AC-E053-66065C505E91}"/>
                </a:ext>
              </a:extLst>
            </p:cNvPr>
            <p:cNvGrpSpPr/>
            <p:nvPr/>
          </p:nvGrpSpPr>
          <p:grpSpPr>
            <a:xfrm>
              <a:off x="4392326" y="3193599"/>
              <a:ext cx="593181" cy="440295"/>
              <a:chOff x="9979819" y="108620"/>
              <a:chExt cx="2043112" cy="1688231"/>
            </a:xfrm>
          </p:grpSpPr>
          <p:sp>
            <p:nvSpPr>
              <p:cNvPr id="82" name="مستطيل 13">
                <a:extLst>
                  <a:ext uri="{FF2B5EF4-FFF2-40B4-BE49-F238E27FC236}">
                    <a16:creationId xmlns:a16="http://schemas.microsoft.com/office/drawing/2014/main" id="{AF2EE010-219C-F272-962D-43911DC3A2D5}"/>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cs typeface="Sakkal Majalla" panose="02000000000000000000" pitchFamily="2" charset="-78"/>
                </a:endParaRPr>
              </a:p>
            </p:txBody>
          </p:sp>
          <p:pic>
            <p:nvPicPr>
              <p:cNvPr id="83" name="صورة 14" descr="صورة تحتوي على نص, خارجي, علامة&#10;&#10;تم إنشاء الوصف تلقائياً">
                <a:extLst>
                  <a:ext uri="{FF2B5EF4-FFF2-40B4-BE49-F238E27FC236}">
                    <a16:creationId xmlns:a16="http://schemas.microsoft.com/office/drawing/2014/main" id="{B6439EF5-2CC3-BAFE-99F2-3FE871867573}"/>
                  </a:ext>
                </a:extLst>
              </p:cNvPr>
              <p:cNvPicPr>
                <a:picLocks noChangeAspect="1"/>
              </p:cNvPicPr>
              <p:nvPr/>
            </p:nvPicPr>
            <p:blipFill>
              <a:blip r:embed="rId10"/>
              <a:stretch>
                <a:fillRect/>
              </a:stretch>
            </p:blipFill>
            <p:spPr>
              <a:xfrm>
                <a:off x="10157259" y="108620"/>
                <a:ext cx="1688231" cy="1688231"/>
              </a:xfrm>
              <a:prstGeom prst="rect">
                <a:avLst/>
              </a:prstGeom>
            </p:spPr>
          </p:pic>
        </p:grpSp>
        <p:pic>
          <p:nvPicPr>
            <p:cNvPr id="84" name="Picture 4" descr="وزارة الشؤون البلدية والقروية والإسكان- المملكة العربية السعودية">
              <a:extLst>
                <a:ext uri="{FF2B5EF4-FFF2-40B4-BE49-F238E27FC236}">
                  <a16:creationId xmlns:a16="http://schemas.microsoft.com/office/drawing/2014/main" id="{D5A62523-A4D4-8B5A-CE68-0DBCD60D91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5198" y="3086351"/>
              <a:ext cx="595634" cy="5562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3CBDBC9-CF69-5EE0-E553-2EA1639B090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537116" y="3103652"/>
              <a:ext cx="640203" cy="538951"/>
            </a:xfrm>
            <a:prstGeom prst="rect">
              <a:avLst/>
            </a:prstGeom>
          </p:spPr>
        </p:pic>
        <p:pic>
          <p:nvPicPr>
            <p:cNvPr id="2" name="Picture 6" descr="170 وظيفة شاغرة للجنسين في وزارة البيئة | صحيفة المواطن الإلكترونية">
              <a:extLst>
                <a:ext uri="{FF2B5EF4-FFF2-40B4-BE49-F238E27FC236}">
                  <a16:creationId xmlns:a16="http://schemas.microsoft.com/office/drawing/2014/main" id="{102A2BD5-FC4C-B852-5E65-AB9F33D058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6361"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itle 4">
            <a:extLst>
              <a:ext uri="{FF2B5EF4-FFF2-40B4-BE49-F238E27FC236}">
                <a16:creationId xmlns:a16="http://schemas.microsoft.com/office/drawing/2014/main" id="{27B79E1A-CADD-D032-D61C-40D99716743F}"/>
              </a:ext>
            </a:extLst>
          </p:cNvPr>
          <p:cNvSpPr txBox="1">
            <a:spLocks/>
          </p:cNvSpPr>
          <p:nvPr/>
        </p:nvSpPr>
        <p:spPr>
          <a:xfrm>
            <a:off x="565819" y="6004171"/>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rtl="1"/>
            <a:r>
              <a:rPr lang="ar-JO" sz="1400" b="1">
                <a:latin typeface="Sakkal Majalla" panose="02000000000000000000" pitchFamily="2" charset="-78"/>
                <a:cs typeface="Sakkal Majalla" panose="02000000000000000000" pitchFamily="2" charset="-78"/>
              </a:rPr>
              <a:t>Details of the projects in the annexes</a:t>
            </a:r>
            <a:endParaRPr lang="ar-SA" sz="1400" b="1">
              <a:latin typeface="Sakkal Majalla" panose="02000000000000000000" pitchFamily="2" charset="-78"/>
              <a:cs typeface="Sakkal Majalla" panose="02000000000000000000" pitchFamily="2" charset="-78"/>
            </a:endParaRPr>
          </a:p>
        </p:txBody>
      </p:sp>
      <p:pic>
        <p:nvPicPr>
          <p:cNvPr id="14" name="Graphic 13">
            <a:extLst>
              <a:ext uri="{FF2B5EF4-FFF2-40B4-BE49-F238E27FC236}">
                <a16:creationId xmlns:a16="http://schemas.microsoft.com/office/drawing/2014/main" id="{D75E1273-084F-6D69-F06D-CE2AB58AFF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33080" y="1403870"/>
            <a:ext cx="1134698" cy="235676"/>
          </a:xfrm>
          <a:prstGeom prst="rect">
            <a:avLst/>
          </a:prstGeom>
        </p:spPr>
      </p:pic>
    </p:spTree>
    <p:extLst>
      <p:ext uri="{BB962C8B-B14F-4D97-AF65-F5344CB8AC3E}">
        <p14:creationId xmlns:p14="http://schemas.microsoft.com/office/powerpoint/2010/main" val="89306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3BCD162-564E-E3A8-14CA-942F90248806}"/>
              </a:ext>
            </a:extLst>
          </p:cNvPr>
          <p:cNvSpPr/>
          <p:nvPr/>
        </p:nvSpPr>
        <p:spPr>
          <a:xfrm>
            <a:off x="1110343" y="966783"/>
            <a:ext cx="10758125" cy="977191"/>
          </a:xfrm>
          <a:prstGeom prst="rect">
            <a:avLst/>
          </a:prstGeom>
        </p:spPr>
        <p:txBody>
          <a:bodyPr wrap="square">
            <a:spAutoFit/>
          </a:bodyPr>
          <a:lstStyle/>
          <a:p>
            <a:pPr marL="0" marR="0" lvl="0" indent="0" algn="l" defTabSz="457200" rtl="1" eaLnBrk="1" fontAlgn="auto" latinLnBrk="0" hangingPunct="1">
              <a:lnSpc>
                <a:spcPct val="150000"/>
              </a:lnSpc>
              <a:spcBef>
                <a:spcPts val="0"/>
              </a:spcBef>
              <a:spcAft>
                <a:spcPts val="0"/>
              </a:spcAft>
              <a:buClrTx/>
              <a:buSzTx/>
              <a:buFontTx/>
              <a:buNone/>
              <a:tabLst/>
              <a:defRPr/>
            </a:pPr>
            <a:r>
              <a:rPr kumimoji="0" lang="ar-SA" sz="2000" b="1"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The Royal Commission for the City of Riyadh seeks to appoint a consultancy firm to undertake the task of surveying the requirements for providing IT service management and renewing licenses in the King Abdulaziz Public Transport Project in Riyadh for a period of 4 years through 4 work packages.*</a:t>
            </a:r>
          </a:p>
        </p:txBody>
      </p:sp>
      <p:grpSp>
        <p:nvGrpSpPr>
          <p:cNvPr id="6" name="Group 5">
            <a:extLst>
              <a:ext uri="{FF2B5EF4-FFF2-40B4-BE49-F238E27FC236}">
                <a16:creationId xmlns:a16="http://schemas.microsoft.com/office/drawing/2014/main" id="{4645989A-AA00-4F6A-0653-0FC64A7C0F53}"/>
              </a:ext>
            </a:extLst>
          </p:cNvPr>
          <p:cNvGrpSpPr/>
          <p:nvPr/>
        </p:nvGrpSpPr>
        <p:grpSpPr>
          <a:xfrm>
            <a:off x="724598" y="2163006"/>
            <a:ext cx="10987028" cy="3541108"/>
            <a:chOff x="4359021" y="1681978"/>
            <a:chExt cx="7081873" cy="2282480"/>
          </a:xfrm>
        </p:grpSpPr>
        <p:sp>
          <p:nvSpPr>
            <p:cNvPr id="2" name="Rectangle 1">
              <a:extLst>
                <a:ext uri="{FF2B5EF4-FFF2-40B4-BE49-F238E27FC236}">
                  <a16:creationId xmlns:a16="http://schemas.microsoft.com/office/drawing/2014/main" id="{E6FF1F80-1BC9-0B76-D12C-DCD6C0FA7745}"/>
                </a:ext>
              </a:extLst>
            </p:cNvPr>
            <p:cNvSpPr/>
            <p:nvPr/>
          </p:nvSpPr>
          <p:spPr>
            <a:xfrm>
              <a:off x="7938868" y="1681978"/>
              <a:ext cx="3502025" cy="1097280"/>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1: Data Center Maturity</a:t>
              </a:r>
              <a:r>
                <a:rPr lang="en-US" sz="2000" b="1" kern="1200">
                  <a:solidFill>
                    <a:srgbClr val="FFFFFF"/>
                  </a:solidFill>
                  <a:latin typeface="Sakkal Majalla" panose="02000000000000000000" pitchFamily="2" charset="-78"/>
                  <a:cs typeface="Sakkal Majalla" panose="02000000000000000000" pitchFamily="2" charset="-78"/>
                </a:rPr>
                <a:t>TCC</a:t>
              </a:r>
              <a:endParaRPr lang="ar-SA" sz="2000" b="1" kern="1200">
                <a:solidFill>
                  <a:srgbClr val="FFFFFF"/>
                </a:solidFill>
                <a:latin typeface="Sakkal Majalla" panose="02000000000000000000" pitchFamily="2" charset="-78"/>
                <a:cs typeface="Sakkal Majalla" panose="02000000000000000000" pitchFamily="2" charset="-78"/>
              </a:endParaRPr>
            </a:p>
            <a:p>
              <a:pPr algn="l" defTabSz="1018824" rtl="1" hangingPunct="1">
                <a:defRPr/>
              </a:pPr>
              <a:endParaRPr lang="ar-SA" sz="2000" b="1" kern="1200">
                <a:solidFill>
                  <a:srgbClr val="FFFFFF"/>
                </a:solidFill>
                <a:latin typeface="Sakkal Majalla" panose="02000000000000000000" pitchFamily="2" charset="-78"/>
                <a:cs typeface="Sakkal Majalla" panose="02000000000000000000" pitchFamily="2" charset="-78"/>
              </a:endParaRPr>
            </a:p>
            <a:p>
              <a:pPr algn="l"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Including the enhancement of the data center environment through strategic initiatives, including business engineering, business continuity, and information security consulting.</a:t>
              </a:r>
            </a:p>
          </p:txBody>
        </p:sp>
        <p:sp>
          <p:nvSpPr>
            <p:cNvPr id="4" name="Rectangle 3">
              <a:extLst>
                <a:ext uri="{FF2B5EF4-FFF2-40B4-BE49-F238E27FC236}">
                  <a16:creationId xmlns:a16="http://schemas.microsoft.com/office/drawing/2014/main" id="{F8AB8010-5787-90FE-866F-743EA121E339}"/>
                </a:ext>
              </a:extLst>
            </p:cNvPr>
            <p:cNvSpPr/>
            <p:nvPr/>
          </p:nvSpPr>
          <p:spPr>
            <a:xfrm>
              <a:off x="4359021" y="1681978"/>
              <a:ext cx="3502025" cy="1097280"/>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Package 2: Enhancement and Integration</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Through the organization</a:t>
              </a:r>
              <a:r>
                <a:rPr lang="en-US" sz="2000" b="1" kern="1200">
                  <a:solidFill>
                    <a:srgbClr val="FFFFFF"/>
                  </a:solidFill>
                  <a:latin typeface="Sakkal Majalla" panose="02000000000000000000" pitchFamily="2" charset="-78"/>
                  <a:cs typeface="Sakkal Majalla" panose="02000000000000000000" pitchFamily="2" charset="-78"/>
                </a:rPr>
                <a:t>ITSM</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l"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l" defTabSz="1018824" rtl="1" eaLnBrk="1" fontAlgn="auto" latinLnBrk="0" hangingPunct="1">
                <a:lnSpc>
                  <a:spcPct val="100000"/>
                </a:lnSpc>
                <a:spcBef>
                  <a:spcPts val="0"/>
                </a:spcBef>
                <a:spcAft>
                  <a:spcPts val="0"/>
                </a:spcAft>
                <a:buClrTx/>
                <a:buSzTx/>
                <a:buFontTx/>
                <a:buNone/>
                <a:tabLst/>
                <a:defRPr/>
              </a:pPr>
              <a:r>
                <a:rPr lang="ar-SA" sz="2000" kern="1200">
                  <a:solidFill>
                    <a:srgbClr val="FFFFFF"/>
                  </a:solidFill>
                  <a:latin typeface="Sakkal Majalla" panose="02000000000000000000" pitchFamily="2" charset="-78"/>
                  <a:cs typeface="Sakkal Majalla" panose="02000000000000000000" pitchFamily="2" charset="-78"/>
                </a:rPr>
                <a:t>Implementing principles</a:t>
              </a:r>
              <a:r>
                <a:rPr lang="en-US" sz="2000" kern="1200">
                  <a:solidFill>
                    <a:srgbClr val="FFFFFF"/>
                  </a:solidFill>
                  <a:latin typeface="Sakkal Majalla" panose="02000000000000000000" pitchFamily="2" charset="-78"/>
                  <a:cs typeface="Sakkal Majalla" panose="02000000000000000000" pitchFamily="2" charset="-78"/>
                </a:rPr>
                <a:t>ITIL</a:t>
              </a:r>
              <a:r>
                <a:rPr lang="ar-SA" sz="2000" kern="1200">
                  <a:solidFill>
                    <a:srgbClr val="FFFFFF"/>
                  </a:solidFill>
                  <a:latin typeface="Sakkal Majalla" panose="02000000000000000000" pitchFamily="2" charset="-78"/>
                  <a:cs typeface="Sakkal Majalla" panose="02000000000000000000" pitchFamily="2" charset="-78"/>
                </a:rPr>
                <a:t>Inside the organization</a:t>
              </a:r>
              <a:r>
                <a:rPr lang="en-US" sz="2000" kern="1200">
                  <a:solidFill>
                    <a:srgbClr val="FFFFFF"/>
                  </a:solidFill>
                  <a:latin typeface="Sakkal Majalla" panose="02000000000000000000" pitchFamily="2" charset="-78"/>
                  <a:cs typeface="Sakkal Majalla" panose="02000000000000000000" pitchFamily="2" charset="-78"/>
                </a:rPr>
                <a:t>ITSM</a:t>
              </a:r>
              <a:r>
                <a:rPr lang="ar-SA" sz="2000" kern="1200">
                  <a:solidFill>
                    <a:srgbClr val="FFFFFF"/>
                  </a:solidFill>
                  <a:latin typeface="Sakkal Majalla" panose="02000000000000000000" pitchFamily="2" charset="-78"/>
                  <a:cs typeface="Sakkal Majalla" panose="02000000000000000000" pitchFamily="2" charset="-78"/>
                </a:rPr>
                <a:t>For</a:t>
              </a:r>
              <a:r>
                <a:rPr lang="en-US" sz="2000" kern="1200">
                  <a:solidFill>
                    <a:srgbClr val="FFFFFF"/>
                  </a:solidFill>
                  <a:latin typeface="Sakkal Majalla" panose="02000000000000000000" pitchFamily="2" charset="-78"/>
                  <a:cs typeface="Sakkal Majalla" panose="02000000000000000000" pitchFamily="2" charset="-78"/>
                </a:rPr>
                <a:t>TCC,</a:t>
              </a:r>
              <a:r>
                <a:rPr lang="ar-SA" sz="2000" kern="1200">
                  <a:solidFill>
                    <a:srgbClr val="FFFFFF"/>
                  </a:solidFill>
                  <a:latin typeface="Sakkal Majalla" panose="02000000000000000000" pitchFamily="2" charset="-78"/>
                  <a:cs typeface="Sakkal Majalla" panose="02000000000000000000" pitchFamily="2" charset="-78"/>
                </a:rPr>
                <a:t>Focusing on delivering value, alignment, and continuous improvement. It includes iterative enhancements through change management, service catalog, and incident and problem management.</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938869" y="2859071"/>
              <a:ext cx="3502025" cy="1097280"/>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3: Maturity of IT Service Management Service in</a:t>
              </a:r>
              <a:r>
                <a:rPr lang="en-US" sz="2000" b="1" kern="1200">
                  <a:solidFill>
                    <a:srgbClr val="FFFFFF"/>
                  </a:solidFill>
                  <a:latin typeface="Sakkal Majalla" panose="02000000000000000000" pitchFamily="2" charset="-78"/>
                  <a:cs typeface="Sakkal Majalla" panose="02000000000000000000" pitchFamily="2" charset="-78"/>
                </a:rPr>
                <a:t>TCC</a:t>
              </a:r>
            </a:p>
            <a:p>
              <a:pPr algn="l"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algn="l"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IT infrastructure management, system operations, governance, email, domain services, and information security interface</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10" name="Rectangle 9">
              <a:extLst>
                <a:ext uri="{FF2B5EF4-FFF2-40B4-BE49-F238E27FC236}">
                  <a16:creationId xmlns:a16="http://schemas.microsoft.com/office/drawing/2014/main" id="{BC613152-7D88-3A40-C76F-253CC3E01B9F}"/>
                </a:ext>
              </a:extLst>
            </p:cNvPr>
            <p:cNvSpPr/>
            <p:nvPr/>
          </p:nvSpPr>
          <p:spPr>
            <a:xfrm>
              <a:off x="4359021" y="2867178"/>
              <a:ext cx="3502025" cy="1097280"/>
            </a:xfrm>
            <a:prstGeom prst="rect">
              <a:avLst/>
            </a:prstGeom>
            <a:solidFill>
              <a:schemeClr val="tx1">
                <a:lumMod val="85000"/>
                <a:lumOff val="1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4: Licenses and Subscriptions</a:t>
              </a:r>
            </a:p>
            <a:p>
              <a:pPr algn="l" defTabSz="1018824" rtl="1" hangingPunct="1">
                <a:defRPr/>
              </a:pPr>
              <a:endParaRPr lang="ar-SA" sz="2000" kern="1200">
                <a:solidFill>
                  <a:srgbClr val="FFFFFF"/>
                </a:solidFill>
                <a:latin typeface="Sakkal Majalla" panose="02000000000000000000" pitchFamily="2" charset="-78"/>
                <a:cs typeface="Sakkal Majalla" panose="02000000000000000000" pitchFamily="2" charset="-78"/>
              </a:endParaRPr>
            </a:p>
            <a:p>
              <a:pPr algn="l"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Aims to simplify supply processes and unify annual renewals for 4 years.</a:t>
              </a:r>
            </a:p>
          </p:txBody>
        </p:sp>
      </p:grpSp>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rtl="1"/>
            <a:r>
              <a:rPr lang="ar-SA" sz="2400" b="1">
                <a:solidFill>
                  <a:schemeClr val="accent2"/>
                </a:solidFill>
                <a:latin typeface="Sakkal Majalla" panose="02000000000000000000" pitchFamily="2" charset="-78"/>
                <a:cs typeface="Sakkal Majalla" panose="02000000000000000000" pitchFamily="2" charset="-78"/>
              </a:rPr>
              <a:t>Scope of work</a:t>
            </a:r>
          </a:p>
        </p:txBody>
      </p:sp>
      <p:sp>
        <p:nvSpPr>
          <p:cNvPr id="12" name="Rectangle 11">
            <a:extLst>
              <a:ext uri="{FF2B5EF4-FFF2-40B4-BE49-F238E27FC236}">
                <a16:creationId xmlns:a16="http://schemas.microsoft.com/office/drawing/2014/main" id="{7A9BE82D-EE1E-291B-4486-3BF110BB9989}"/>
              </a:ext>
            </a:extLst>
          </p:cNvPr>
          <p:cNvSpPr/>
          <p:nvPr/>
        </p:nvSpPr>
        <p:spPr>
          <a:xfrm>
            <a:off x="1110343" y="6063994"/>
            <a:ext cx="10758125" cy="303929"/>
          </a:xfrm>
          <a:prstGeom prst="rect">
            <a:avLst/>
          </a:prstGeom>
        </p:spPr>
        <p:txBody>
          <a:bodyPr wrap="square">
            <a:spAutoFit/>
          </a:bodyPr>
          <a:lstStyle/>
          <a:p>
            <a:pPr marL="0" marR="0" lvl="0" indent="0" algn="l" defTabSz="457200" rtl="1" eaLnBrk="1" fontAlgn="auto" latinLnBrk="0" hangingPunct="1">
              <a:lnSpc>
                <a:spcPct val="150000"/>
              </a:lnSpc>
              <a:spcBef>
                <a:spcPts val="0"/>
              </a:spcBef>
              <a:spcAft>
                <a:spcPts val="0"/>
              </a:spcAft>
              <a:buClrTx/>
              <a:buSzTx/>
              <a:buFontTx/>
              <a:buNone/>
              <a:tabLst/>
              <a:defRPr/>
            </a:pP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a:t>
            </a:r>
            <a:r>
              <a:rPr kumimoji="0" lang="en-US"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During the Q&amp;A session, we were informed that the booklet published on the Etimad platform is not final, and that Package No. 5 related to disaster recovery management has been canceled.</a:t>
            </a:r>
          </a:p>
        </p:txBody>
      </p:sp>
    </p:spTree>
    <p:extLst>
      <p:ext uri="{BB962C8B-B14F-4D97-AF65-F5344CB8AC3E}">
        <p14:creationId xmlns:p14="http://schemas.microsoft.com/office/powerpoint/2010/main" val="2590152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TotalTime>
  <Words>851</Words>
  <Application>Microsoft Macintosh PowerPoint</Application>
  <PresentationFormat>Widescreen</PresentationFormat>
  <Paragraphs>82</Paragraphs>
  <Slides>9</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vt:i4>
      </vt:variant>
    </vt:vector>
  </HeadingPairs>
  <TitlesOfParts>
    <vt:vector size="23" baseType="lpstr">
      <vt:lpstr>A Jannat LT</vt:lpstr>
      <vt:lpstr>Aptos Display</vt:lpstr>
      <vt:lpstr>Arial</vt:lpstr>
      <vt:lpstr>Calibri</vt:lpstr>
      <vt:lpstr>Calibri Light</vt:lpstr>
      <vt:lpstr>DIN Next LT Arabic</vt:lpstr>
      <vt:lpstr>DIN Next LT Arabic Light</vt:lpstr>
      <vt:lpstr>Helvetica</vt:lpstr>
      <vt:lpstr>Janna LT</vt:lpstr>
      <vt:lpstr>Sakkal Majalla</vt:lpstr>
      <vt:lpstr>Tajawal</vt: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Mostanteq</dc:creator>
  <cp:lastModifiedBy>Aous Abdo</cp:lastModifiedBy>
  <cp:revision>5</cp:revision>
  <dcterms:modified xsi:type="dcterms:W3CDTF">2024-10-05T14:20:04Z</dcterms:modified>
</cp:coreProperties>
</file>